
<file path=[Content_Types].xml><?xml version="1.0" encoding="utf-8"?>
<Types xmlns="http://schemas.openxmlformats.org/package/2006/content-types">
  <Default Extension="xml" ContentType="application/xml"/>
  <Default Extension="png" ContentType="image/png"/>
  <Default Extension="jpeg" ContentType="image/jpeg"/>
  <Default Extension="mp4" ContentType="video/mp4"/>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20"/>
  </p:notesMasterIdLst>
  <p:sldIdLst>
    <p:sldId id="256" r:id="rId4"/>
    <p:sldId id="264" r:id="rId5"/>
    <p:sldId id="273" r:id="rId6"/>
    <p:sldId id="265" r:id="rId7"/>
    <p:sldId id="268" r:id="rId8"/>
    <p:sldId id="266" r:id="rId9"/>
    <p:sldId id="303" r:id="rId10"/>
    <p:sldId id="272" r:id="rId11"/>
    <p:sldId id="298" r:id="rId12"/>
    <p:sldId id="293" r:id="rId13"/>
    <p:sldId id="276" r:id="rId14"/>
    <p:sldId id="279" r:id="rId15"/>
    <p:sldId id="277" r:id="rId16"/>
    <p:sldId id="278" r:id="rId17"/>
    <p:sldId id="301" r:id="rId18"/>
    <p:sldId id="296" r:id="rId19"/>
    <p:sldId id="287" r:id="rId21"/>
    <p:sldId id="280" r:id="rId22"/>
    <p:sldId id="294" r:id="rId23"/>
    <p:sldId id="302" r:id="rId24"/>
    <p:sldId id="282" r:id="rId25"/>
    <p:sldId id="284" r:id="rId26"/>
    <p:sldId id="275" r:id="rId27"/>
    <p:sldId id="297" r:id="rId28"/>
    <p:sldId id="304" r:id="rId29"/>
    <p:sldId id="291" r:id="rId30"/>
    <p:sldId id="295" r:id="rId31"/>
    <p:sldId id="307" r:id="rId32"/>
    <p:sldId id="305" r:id="rId33"/>
    <p:sldId id="306" r:id="rId34"/>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F1"/>
    <a:srgbClr val="005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customXml" Target="../customXml/item1.xml"/><Relationship Id="rId38" Type="http://schemas.openxmlformats.org/officeDocument/2006/relationships/customXmlProps" Target="../customXml/itemProps3.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Before we get to the hardware implementation of the D’wave system, let’s define what a Qubit it. </a:t>
            </a:r>
            <a:endParaRPr lang="en-US"/>
          </a:p>
          <a:p>
            <a:r>
              <a:rPr lang="en-US"/>
              <a:t>Just like a binary bit is the basic unit of information in the classical computation, a Qubit is the basic unit of information for the quantum computation. But unlike a Bit which can only be 0 or 1, the qubit is can also be in a superposition of both 0 and 1.</a:t>
            </a:r>
            <a:endParaRPr lang="en-US"/>
          </a:p>
          <a:p>
            <a:r>
              <a:rPr lang="en-US"/>
              <a:t>In D-Wave's quantum annealing systems, qubits are implemented using superconducting loops of wire called flux qubits. These qubits are made from superconducting materials that exhibit quantum behavior when cooled to extremely low temperatures, close to absolute zero.</a:t>
            </a:r>
            <a:endParaRPr lang="en-US"/>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D-wave systems has three architectures – Chimera, Pegasus and Zephyr. All of these architectures are laid on a 2D grid and are designed for quantum annealing.</a:t>
            </a:r>
            <a:endParaRPr lang="en-US"/>
          </a:p>
          <a:p>
            <a:r>
              <a:rPr lang="en-US"/>
              <a:t>Here we have a diagram of the Chimera Architecture. In this architecture we have cells containing eight qubits that have this bipartite connection. These cells are further connected to other identical cells as shows here with blue connections.</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Here we show how a q matrix is mapped to the 2-d grid of the annealer. Say you have a Q matrix with -1s in the diagonals and 2 on the off-diagonals in the upper triangular matrix. So, to map this, we need an arrangement of qubits as such. Now, if you have a structure of qubits like this where all the qubits are maximally connected then we can map this arrangement easily like this.</a:t>
            </a:r>
            <a:endParaRPr lang="en-US"/>
          </a:p>
          <a:p>
            <a:r>
              <a:rPr lang="en-US"/>
              <a:t>But now on a more realistic case, we would have a structure like that where these connections are missing. So to achieve this mapping we need to chain these two qubits together.</a:t>
            </a:r>
            <a:endParaRPr lang="en-US"/>
          </a:p>
          <a:p>
            <a:r>
              <a:rPr lang="en-US"/>
              <a:t>Chaining means that these two qubits are entangled now and they will have the same value.</a:t>
            </a:r>
            <a:endParaRPr lang="en-US"/>
          </a:p>
          <a:p>
            <a:r>
              <a:rPr lang="en-US"/>
              <a:t>Incidentally, we call this a logical qubit and these are the physical qubits.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For illustrative purpose, here we taken 3 particles in the simulation and get a Q matrix out of it. This Q matrix will have 9x9 entries and we would need 9 fully connected Qubits to map it to the hardware. But D-wave doesn’t have 9 fully connected Qubits. So we have to get clever and chain some of the qubits together. Here these white curves show that these qubits are chained now, so we can achieve a fully connected system that we need for our implementation of the problem.</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Here we have the number of particles, this is the time it took in seconds to run the different implementations. This is the an efficient implementation of the Hungarian method, this is the classic Hungarian method. Here is a simulated version of the annealing process that we can do a normal classical computer. And finally here we have the quantum implementation of the annealing process. </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ou can see that this implementation of the Hungarian method works the best. And with the current hardware limits on the D-wave’s system and also because of the way we have formulated our problem we were only able to reliably run the computation for only six particles.</a:t>
            </a:r>
            <a:endParaRPr lang="en-US"/>
          </a:p>
          <a:p>
            <a:r>
              <a:rPr lang="en-US"/>
              <a:t>Here are some thought experiments so show the number of physical qubits we would need to have to run the simulation for these many particles. Here we postulate that with the current implementation the number of physical qubits grows rapidly. Already you can see that with only 10 particles we are reaching the limits of the number of qubits. Also here is the number of chains we would need…</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Here we see the rapid growth in the number of required qubits.</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30" name="PlaceHolder 4"/>
          <p:cNvSpPr>
            <a:spLocks noGrp="1"/>
          </p:cNvSpPr>
          <p:nvPr>
            <p:ph type="body"/>
          </p:nvPr>
        </p:nvSpPr>
        <p:spPr>
          <a:xfrm>
            <a:off x="311760" y="293688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31" name="PlaceHolder 5"/>
          <p:cNvSpPr>
            <a:spLocks noGrp="1"/>
          </p:cNvSpPr>
          <p:nvPr>
            <p:ph type="body"/>
          </p:nvPr>
        </p:nvSpPr>
        <p:spPr>
          <a:xfrm>
            <a:off x="4677840" y="293688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33" name="PlaceHolder 2"/>
          <p:cNvSpPr>
            <a:spLocks noGrp="1"/>
          </p:cNvSpPr>
          <p:nvPr>
            <p:ph type="body"/>
          </p:nvPr>
        </p:nvSpPr>
        <p:spPr>
          <a:xfrm>
            <a:off x="311760" y="115236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34" name="PlaceHolder 3"/>
          <p:cNvSpPr>
            <a:spLocks noGrp="1"/>
          </p:cNvSpPr>
          <p:nvPr>
            <p:ph type="body"/>
          </p:nvPr>
        </p:nvSpPr>
        <p:spPr>
          <a:xfrm>
            <a:off x="3192480" y="115236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35" name="PlaceHolder 4"/>
          <p:cNvSpPr>
            <a:spLocks noGrp="1"/>
          </p:cNvSpPr>
          <p:nvPr>
            <p:ph type="body"/>
          </p:nvPr>
        </p:nvSpPr>
        <p:spPr>
          <a:xfrm>
            <a:off x="6073200" y="115236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36" name="PlaceHolder 5"/>
          <p:cNvSpPr>
            <a:spLocks noGrp="1"/>
          </p:cNvSpPr>
          <p:nvPr>
            <p:ph type="body"/>
          </p:nvPr>
        </p:nvSpPr>
        <p:spPr>
          <a:xfrm>
            <a:off x="311760" y="293688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37" name="PlaceHolder 6"/>
          <p:cNvSpPr>
            <a:spLocks noGrp="1"/>
          </p:cNvSpPr>
          <p:nvPr>
            <p:ph type="body"/>
          </p:nvPr>
        </p:nvSpPr>
        <p:spPr>
          <a:xfrm>
            <a:off x="3192480" y="293688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38" name="PlaceHolder 7"/>
          <p:cNvSpPr>
            <a:spLocks noGrp="1"/>
          </p:cNvSpPr>
          <p:nvPr>
            <p:ph type="body"/>
          </p:nvPr>
        </p:nvSpPr>
        <p:spPr>
          <a:xfrm>
            <a:off x="6073200" y="293688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43" name="PlaceHolder 2"/>
          <p:cNvSpPr>
            <a:spLocks noGrp="1"/>
          </p:cNvSpPr>
          <p:nvPr>
            <p:ph type="subTitle"/>
          </p:nvPr>
        </p:nvSpPr>
        <p:spPr>
          <a:xfrm>
            <a:off x="311760" y="1152360"/>
            <a:ext cx="8520120" cy="3416040"/>
          </a:xfrm>
          <a:prstGeom prst="rect">
            <a:avLst/>
          </a:prstGeom>
        </p:spPr>
        <p:txBody>
          <a:bodyPr lIns="0" tIns="0" rIns="0" bIns="0" anchor="ctr">
            <a:spAutoFit/>
          </a:bodyPr>
          <a:p>
            <a:pPr algn="ctr"/>
            <a:endParaRPr lang="de-DE" sz="3200" b="0" strike="noStrike" spc="-1">
              <a:latin typeface="Arial" panose="020B0604020202090204"/>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45" name="PlaceHolder 2"/>
          <p:cNvSpPr>
            <a:spLocks noGrp="1"/>
          </p:cNvSpPr>
          <p:nvPr>
            <p:ph type="body"/>
          </p:nvPr>
        </p:nvSpPr>
        <p:spPr>
          <a:xfrm>
            <a:off x="311760" y="1152360"/>
            <a:ext cx="852012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47" name="PlaceHolder 2"/>
          <p:cNvSpPr>
            <a:spLocks noGrp="1"/>
          </p:cNvSpPr>
          <p:nvPr>
            <p:ph type="body"/>
          </p:nvPr>
        </p:nvSpPr>
        <p:spPr>
          <a:xfrm>
            <a:off x="311760" y="1152360"/>
            <a:ext cx="415764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48" name="PlaceHolder 3"/>
          <p:cNvSpPr>
            <a:spLocks noGrp="1"/>
          </p:cNvSpPr>
          <p:nvPr>
            <p:ph type="body"/>
          </p:nvPr>
        </p:nvSpPr>
        <p:spPr>
          <a:xfrm>
            <a:off x="4677840" y="1152360"/>
            <a:ext cx="415764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p:spPr>
        <p:txBody>
          <a:bodyPr lIns="0" tIns="0" rIns="0" bIns="0" anchor="ctr">
            <a:spAutoFit/>
          </a:bodyPr>
          <a:p>
            <a:pPr algn="ctr"/>
            <a:endParaRPr lang="de-DE" sz="3200" b="0" strike="noStrike" spc="-1">
              <a:latin typeface="Arial" panose="020B0604020202090204"/>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52" name="PlaceHolder 2"/>
          <p:cNvSpPr>
            <a:spLocks noGrp="1"/>
          </p:cNvSpPr>
          <p:nvPr>
            <p:ph type="body"/>
          </p:nvPr>
        </p:nvSpPr>
        <p:spPr>
          <a:xfrm>
            <a:off x="31176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53" name="PlaceHolder 3"/>
          <p:cNvSpPr>
            <a:spLocks noGrp="1"/>
          </p:cNvSpPr>
          <p:nvPr>
            <p:ph type="body"/>
          </p:nvPr>
        </p:nvSpPr>
        <p:spPr>
          <a:xfrm>
            <a:off x="4677840" y="1152360"/>
            <a:ext cx="415764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54" name="PlaceHolder 4"/>
          <p:cNvSpPr>
            <a:spLocks noGrp="1"/>
          </p:cNvSpPr>
          <p:nvPr>
            <p:ph type="body"/>
          </p:nvPr>
        </p:nvSpPr>
        <p:spPr>
          <a:xfrm>
            <a:off x="311760" y="293688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4" name="PlaceHolder 2"/>
          <p:cNvSpPr>
            <a:spLocks noGrp="1"/>
          </p:cNvSpPr>
          <p:nvPr>
            <p:ph type="subTitle"/>
          </p:nvPr>
        </p:nvSpPr>
        <p:spPr>
          <a:xfrm>
            <a:off x="311760" y="1152360"/>
            <a:ext cx="8520120" cy="3416040"/>
          </a:xfrm>
          <a:prstGeom prst="rect">
            <a:avLst/>
          </a:prstGeom>
        </p:spPr>
        <p:txBody>
          <a:bodyPr lIns="0" tIns="0" rIns="0" bIns="0" anchor="ctr">
            <a:spAutoFit/>
          </a:bodyPr>
          <a:p>
            <a:pPr algn="ctr"/>
            <a:endParaRPr lang="de-DE" sz="3200" b="0" strike="noStrike" spc="-1">
              <a:latin typeface="Arial" panose="020B0604020202090204"/>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56" name="PlaceHolder 2"/>
          <p:cNvSpPr>
            <a:spLocks noGrp="1"/>
          </p:cNvSpPr>
          <p:nvPr>
            <p:ph type="body"/>
          </p:nvPr>
        </p:nvSpPr>
        <p:spPr>
          <a:xfrm>
            <a:off x="311760" y="1152360"/>
            <a:ext cx="415764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57" name="PlaceHolder 3"/>
          <p:cNvSpPr>
            <a:spLocks noGrp="1"/>
          </p:cNvSpPr>
          <p:nvPr>
            <p:ph type="body"/>
          </p:nvPr>
        </p:nvSpPr>
        <p:spPr>
          <a:xfrm>
            <a:off x="467784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58" name="PlaceHolder 4"/>
          <p:cNvSpPr>
            <a:spLocks noGrp="1"/>
          </p:cNvSpPr>
          <p:nvPr>
            <p:ph type="body"/>
          </p:nvPr>
        </p:nvSpPr>
        <p:spPr>
          <a:xfrm>
            <a:off x="4677840" y="293688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60" name="PlaceHolder 2"/>
          <p:cNvSpPr>
            <a:spLocks noGrp="1"/>
          </p:cNvSpPr>
          <p:nvPr>
            <p:ph type="body"/>
          </p:nvPr>
        </p:nvSpPr>
        <p:spPr>
          <a:xfrm>
            <a:off x="31176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61" name="PlaceHolder 3"/>
          <p:cNvSpPr>
            <a:spLocks noGrp="1"/>
          </p:cNvSpPr>
          <p:nvPr>
            <p:ph type="body"/>
          </p:nvPr>
        </p:nvSpPr>
        <p:spPr>
          <a:xfrm>
            <a:off x="467784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62" name="PlaceHolder 4"/>
          <p:cNvSpPr>
            <a:spLocks noGrp="1"/>
          </p:cNvSpPr>
          <p:nvPr>
            <p:ph type="body"/>
          </p:nvPr>
        </p:nvSpPr>
        <p:spPr>
          <a:xfrm>
            <a:off x="311760" y="2936880"/>
            <a:ext cx="852012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64" name="PlaceHolder 2"/>
          <p:cNvSpPr>
            <a:spLocks noGrp="1"/>
          </p:cNvSpPr>
          <p:nvPr>
            <p:ph type="body"/>
          </p:nvPr>
        </p:nvSpPr>
        <p:spPr>
          <a:xfrm>
            <a:off x="311760" y="1152360"/>
            <a:ext cx="852012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65" name="PlaceHolder 3"/>
          <p:cNvSpPr>
            <a:spLocks noGrp="1"/>
          </p:cNvSpPr>
          <p:nvPr>
            <p:ph type="body"/>
          </p:nvPr>
        </p:nvSpPr>
        <p:spPr>
          <a:xfrm>
            <a:off x="311760" y="2936880"/>
            <a:ext cx="852012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67" name="PlaceHolder 2"/>
          <p:cNvSpPr>
            <a:spLocks noGrp="1"/>
          </p:cNvSpPr>
          <p:nvPr>
            <p:ph type="body"/>
          </p:nvPr>
        </p:nvSpPr>
        <p:spPr>
          <a:xfrm>
            <a:off x="31176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68" name="PlaceHolder 3"/>
          <p:cNvSpPr>
            <a:spLocks noGrp="1"/>
          </p:cNvSpPr>
          <p:nvPr>
            <p:ph type="body"/>
          </p:nvPr>
        </p:nvSpPr>
        <p:spPr>
          <a:xfrm>
            <a:off x="467784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69" name="PlaceHolder 4"/>
          <p:cNvSpPr>
            <a:spLocks noGrp="1"/>
          </p:cNvSpPr>
          <p:nvPr>
            <p:ph type="body"/>
          </p:nvPr>
        </p:nvSpPr>
        <p:spPr>
          <a:xfrm>
            <a:off x="311760" y="293688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70" name="PlaceHolder 5"/>
          <p:cNvSpPr>
            <a:spLocks noGrp="1"/>
          </p:cNvSpPr>
          <p:nvPr>
            <p:ph type="body"/>
          </p:nvPr>
        </p:nvSpPr>
        <p:spPr>
          <a:xfrm>
            <a:off x="4677840" y="293688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72" name="PlaceHolder 2"/>
          <p:cNvSpPr>
            <a:spLocks noGrp="1"/>
          </p:cNvSpPr>
          <p:nvPr>
            <p:ph type="body"/>
          </p:nvPr>
        </p:nvSpPr>
        <p:spPr>
          <a:xfrm>
            <a:off x="311760" y="115236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73" name="PlaceHolder 3"/>
          <p:cNvSpPr>
            <a:spLocks noGrp="1"/>
          </p:cNvSpPr>
          <p:nvPr>
            <p:ph type="body"/>
          </p:nvPr>
        </p:nvSpPr>
        <p:spPr>
          <a:xfrm>
            <a:off x="3192480" y="115236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74" name="PlaceHolder 4"/>
          <p:cNvSpPr>
            <a:spLocks noGrp="1"/>
          </p:cNvSpPr>
          <p:nvPr>
            <p:ph type="body"/>
          </p:nvPr>
        </p:nvSpPr>
        <p:spPr>
          <a:xfrm>
            <a:off x="6073200" y="115236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75" name="PlaceHolder 5"/>
          <p:cNvSpPr>
            <a:spLocks noGrp="1"/>
          </p:cNvSpPr>
          <p:nvPr>
            <p:ph type="body"/>
          </p:nvPr>
        </p:nvSpPr>
        <p:spPr>
          <a:xfrm>
            <a:off x="311760" y="293688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76" name="PlaceHolder 6"/>
          <p:cNvSpPr>
            <a:spLocks noGrp="1"/>
          </p:cNvSpPr>
          <p:nvPr>
            <p:ph type="body"/>
          </p:nvPr>
        </p:nvSpPr>
        <p:spPr>
          <a:xfrm>
            <a:off x="3192480" y="293688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77" name="PlaceHolder 7"/>
          <p:cNvSpPr>
            <a:spLocks noGrp="1"/>
          </p:cNvSpPr>
          <p:nvPr>
            <p:ph type="body"/>
          </p:nvPr>
        </p:nvSpPr>
        <p:spPr>
          <a:xfrm>
            <a:off x="6073200" y="2936880"/>
            <a:ext cx="274320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tIns="0" rIns="0" bIns="0" anchor="ctr">
            <a:spAutoFit/>
          </a:bodyPr>
          <a:p>
            <a:pPr algn="ctr"/>
            <a:endParaRPr lang="de-DE" sz="3200" b="0" strike="noStrike" spc="-1">
              <a:latin typeface="Arial" panose="020B0604020202090204"/>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14" name="PlaceHolder 3"/>
          <p:cNvSpPr>
            <a:spLocks noGrp="1"/>
          </p:cNvSpPr>
          <p:nvPr>
            <p:ph type="body"/>
          </p:nvPr>
        </p:nvSpPr>
        <p:spPr>
          <a:xfrm>
            <a:off x="4677840" y="1152360"/>
            <a:ext cx="415764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15" name="PlaceHolder 4"/>
          <p:cNvSpPr>
            <a:spLocks noGrp="1"/>
          </p:cNvSpPr>
          <p:nvPr>
            <p:ph type="body"/>
          </p:nvPr>
        </p:nvSpPr>
        <p:spPr>
          <a:xfrm>
            <a:off x="311760" y="293688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tIns="0" rIns="0" bIns="0" anchor="ctr">
            <a:spAutoFit/>
          </a:bodyPr>
          <a:p>
            <a:endParaRPr lang="de-DE" sz="1400" b="0" strike="noStrike" spc="-1">
              <a:solidFill>
                <a:srgbClr val="000000"/>
              </a:solidFill>
              <a:latin typeface="Arial" panose="020B0604020202090204"/>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normAutofit/>
          </a:bodyPr>
          <a:p>
            <a:endParaRPr lang="de-DE" sz="1400" b="0" strike="noStrike" spc="-1">
              <a:solidFill>
                <a:srgbClr val="000000"/>
              </a:solidFill>
              <a:latin typeface="Arial" panose="020B0604020202090204"/>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p:spPr>
        <p:txBody>
          <a:bodyPr tIns="91440" bIns="91440" anchor="b">
            <a:noAutofit/>
          </a:bodyPr>
          <a:p>
            <a:r>
              <a:rPr lang="de-DE" sz="5200" b="0" strike="noStrike" spc="-1">
                <a:solidFill>
                  <a:srgbClr val="000000"/>
                </a:solidFill>
                <a:latin typeface="Arial" panose="020B0604020202090204"/>
              </a:rPr>
              <a:t>Click to edit the title text format</a:t>
            </a:r>
            <a:endParaRPr lang="de-DE" sz="5200" b="0" strike="noStrike" spc="-1">
              <a:solidFill>
                <a:srgbClr val="000000"/>
              </a:solidFill>
              <a:latin typeface="Arial" panose="020B0604020202090204"/>
            </a:endParaRPr>
          </a:p>
        </p:txBody>
      </p:sp>
      <p:sp>
        <p:nvSpPr>
          <p:cNvPr id="2" name="PlaceHolder 2"/>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73C4BC86-1FE4-4F07-AB48-6CC9758F762B}" type="slidenum">
              <a:rPr lang="de-DE" sz="1000" b="0" strike="noStrike" spc="-1">
                <a:solidFill>
                  <a:srgbClr val="595959"/>
                </a:solidFill>
                <a:latin typeface="Arial" panose="020B0604020202090204"/>
                <a:ea typeface="Arial" panose="020B0604020202090204"/>
              </a:rPr>
            </a:fld>
            <a:endParaRPr lang="de-DE" sz="1000" b="0" strike="noStrike" spc="-1">
              <a:latin typeface="Times New Roman" panose="02020503050405090304"/>
            </a:endParaRPr>
          </a:p>
        </p:txBody>
      </p:sp>
      <p:sp>
        <p:nvSpPr>
          <p:cNvPr id="3" name="PlaceHolder 3"/>
          <p:cNvSpPr>
            <a:spLocks noGrp="1"/>
          </p:cNvSpPr>
          <p:nvPr>
            <p:ph type="body"/>
          </p:nvPr>
        </p:nvSpPr>
        <p:spPr>
          <a:xfrm>
            <a:off x="457200" y="1203480"/>
            <a:ext cx="8229240" cy="298296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de-DE" sz="1400" b="0" strike="noStrike" spc="-1">
                <a:solidFill>
                  <a:srgbClr val="000000"/>
                </a:solidFill>
                <a:latin typeface="Arial" panose="020B0604020202090204"/>
              </a:rPr>
              <a:t>Click to edit the outline text format</a:t>
            </a:r>
            <a:endParaRPr lang="de-DE" sz="14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de-DE" sz="1400" b="0" strike="noStrike" spc="-1">
                <a:solidFill>
                  <a:srgbClr val="000000"/>
                </a:solidFill>
                <a:latin typeface="Arial" panose="020B0604020202090204"/>
              </a:rPr>
              <a:t>Second Outline Level</a:t>
            </a:r>
            <a:endParaRPr lang="de-DE" sz="14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de-DE" sz="1400" b="0" strike="noStrike" spc="-1">
                <a:solidFill>
                  <a:srgbClr val="000000"/>
                </a:solidFill>
                <a:latin typeface="Arial" panose="020B0604020202090204"/>
              </a:rPr>
              <a:t>Third Outline Level</a:t>
            </a:r>
            <a:endParaRPr lang="de-DE" sz="14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de-DE" sz="1400" b="0" strike="noStrike" spc="-1">
                <a:solidFill>
                  <a:srgbClr val="000000"/>
                </a:solidFill>
                <a:latin typeface="Arial" panose="020B0604020202090204"/>
              </a:rPr>
              <a:t>Fourth Outline Level</a:t>
            </a:r>
            <a:endParaRPr lang="de-DE" sz="14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de-DE" sz="2000" b="0" strike="noStrike" spc="-1">
                <a:solidFill>
                  <a:srgbClr val="000000"/>
                </a:solidFill>
                <a:latin typeface="Arial" panose="020B0604020202090204"/>
              </a:rPr>
              <a:t>Fifth Outline Level</a:t>
            </a:r>
            <a:endParaRPr lang="de-DE" sz="20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de-DE" sz="2000" b="0" strike="noStrike" spc="-1">
                <a:solidFill>
                  <a:srgbClr val="000000"/>
                </a:solidFill>
                <a:latin typeface="Arial" panose="020B0604020202090204"/>
              </a:rPr>
              <a:t>Sixth Outline Level</a:t>
            </a:r>
            <a:endParaRPr lang="de-DE" sz="20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de-DE" sz="2000" b="0" strike="noStrike" spc="-1">
                <a:solidFill>
                  <a:srgbClr val="000000"/>
                </a:solidFill>
                <a:latin typeface="Arial" panose="020B0604020202090204"/>
              </a:rPr>
              <a:t>Seventh Outline Level</a:t>
            </a:r>
            <a:endParaRPr lang="de-DE" sz="20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p:spPr>
        <p:txBody>
          <a:bodyPr tIns="91440" bIns="91440">
            <a:noAutofit/>
          </a:bodyPr>
          <a:p>
            <a:r>
              <a:rPr lang="de-DE" sz="2800" b="0" strike="noStrike" spc="-1">
                <a:solidFill>
                  <a:srgbClr val="000000"/>
                </a:solidFill>
                <a:latin typeface="Arial" panose="020B0604020202090204"/>
              </a:rPr>
              <a:t>Click to edit the title text format</a:t>
            </a:r>
            <a:endParaRPr lang="de-DE" sz="2800" b="0" strike="noStrike" spc="-1">
              <a:solidFill>
                <a:srgbClr val="000000"/>
              </a:solidFill>
              <a:latin typeface="Arial" panose="020B0604020202090204"/>
            </a:endParaRPr>
          </a:p>
        </p:txBody>
      </p:sp>
      <p:sp>
        <p:nvSpPr>
          <p:cNvPr id="40" name="PlaceHolder 2"/>
          <p:cNvSpPr>
            <a:spLocks noGrp="1"/>
          </p:cNvSpPr>
          <p:nvPr>
            <p:ph type="body"/>
          </p:nvPr>
        </p:nvSpPr>
        <p:spPr>
          <a:xfrm>
            <a:off x="311760" y="1152360"/>
            <a:ext cx="8520120" cy="3416040"/>
          </a:xfrm>
          <a:prstGeom prst="rect">
            <a:avLst/>
          </a:prstGeom>
        </p:spPr>
        <p:txBody>
          <a:bodyPr tIns="91440" bIns="91440">
            <a:noAutofit/>
          </a:bodyPr>
          <a:p>
            <a:pPr marL="431800" indent="-323850">
              <a:spcBef>
                <a:spcPts val="1415"/>
              </a:spcBef>
              <a:buClr>
                <a:srgbClr val="000000"/>
              </a:buClr>
              <a:buSzPct val="45000"/>
              <a:buFont typeface="Wingdings" panose="05000000000000000000" pitchFamily="2" charset="2"/>
              <a:buChar char=""/>
            </a:pPr>
            <a:r>
              <a:rPr lang="de-DE" sz="1800" b="0" strike="noStrike" spc="-1">
                <a:solidFill>
                  <a:srgbClr val="000000"/>
                </a:solidFill>
                <a:latin typeface="Arial" panose="020B0604020202090204"/>
              </a:rPr>
              <a:t>Click to edit the outline text format</a:t>
            </a:r>
            <a:endParaRPr lang="de-DE" sz="1800" b="0" strike="noStrike" spc="-1">
              <a:solidFill>
                <a:srgbClr val="000000"/>
              </a:solidFill>
              <a:latin typeface="Arial" panose="020B0604020202090204"/>
            </a:endParaRPr>
          </a:p>
          <a:p>
            <a:pPr marL="864235" lvl="1" indent="-323850">
              <a:spcBef>
                <a:spcPts val="1135"/>
              </a:spcBef>
              <a:buClr>
                <a:srgbClr val="000000"/>
              </a:buClr>
              <a:buSzPct val="75000"/>
              <a:buFont typeface="Symbol" charset="2"/>
              <a:buChar char=""/>
            </a:pPr>
            <a:r>
              <a:rPr lang="de-DE" sz="1800" b="0" strike="noStrike" spc="-1">
                <a:solidFill>
                  <a:srgbClr val="000000"/>
                </a:solidFill>
                <a:latin typeface="Arial" panose="020B0604020202090204"/>
              </a:rPr>
              <a:t>Second Outline Level</a:t>
            </a:r>
            <a:endParaRPr lang="de-DE" sz="1800" b="0" strike="noStrike" spc="-1">
              <a:solidFill>
                <a:srgbClr val="000000"/>
              </a:solidFill>
              <a:latin typeface="Arial" panose="020B0604020202090204"/>
            </a:endParaRPr>
          </a:p>
          <a:p>
            <a:pPr marL="1296035" lvl="2" indent="-288290">
              <a:spcBef>
                <a:spcPts val="850"/>
              </a:spcBef>
              <a:buClr>
                <a:srgbClr val="000000"/>
              </a:buClr>
              <a:buSzPct val="45000"/>
              <a:buFont typeface="Wingdings" panose="05000000000000000000" pitchFamily="2" charset="2"/>
              <a:buChar char=""/>
            </a:pPr>
            <a:r>
              <a:rPr lang="de-DE" sz="1800" b="0" strike="noStrike" spc="-1">
                <a:solidFill>
                  <a:srgbClr val="000000"/>
                </a:solidFill>
                <a:latin typeface="Arial" panose="020B0604020202090204"/>
              </a:rPr>
              <a:t>Third Outline Level</a:t>
            </a:r>
            <a:endParaRPr lang="de-DE" sz="1800" b="0" strike="noStrike" spc="-1">
              <a:solidFill>
                <a:srgbClr val="000000"/>
              </a:solidFill>
              <a:latin typeface="Arial" panose="020B0604020202090204"/>
            </a:endParaRPr>
          </a:p>
          <a:p>
            <a:pPr marL="1727835" lvl="3" indent="-215900">
              <a:spcBef>
                <a:spcPts val="565"/>
              </a:spcBef>
              <a:buClr>
                <a:srgbClr val="000000"/>
              </a:buClr>
              <a:buSzPct val="75000"/>
              <a:buFont typeface="Symbol" charset="2"/>
              <a:buChar char=""/>
            </a:pPr>
            <a:r>
              <a:rPr lang="de-DE" sz="1800" b="0" strike="noStrike" spc="-1">
                <a:solidFill>
                  <a:srgbClr val="000000"/>
                </a:solidFill>
                <a:latin typeface="Arial" panose="020B0604020202090204"/>
              </a:rPr>
              <a:t>Fourth Outline Level</a:t>
            </a:r>
            <a:endParaRPr lang="de-DE" sz="1800" b="0" strike="noStrike" spc="-1">
              <a:solidFill>
                <a:srgbClr val="000000"/>
              </a:solidFill>
              <a:latin typeface="Arial" panose="020B0604020202090204"/>
            </a:endParaRPr>
          </a:p>
          <a:p>
            <a:pPr marL="2160270" lvl="4" indent="-215900">
              <a:spcBef>
                <a:spcPts val="285"/>
              </a:spcBef>
              <a:buClr>
                <a:srgbClr val="000000"/>
              </a:buClr>
              <a:buSzPct val="45000"/>
              <a:buFont typeface="Wingdings" panose="05000000000000000000" pitchFamily="2" charset="2"/>
              <a:buChar char=""/>
            </a:pPr>
            <a:r>
              <a:rPr lang="de-DE" sz="1800" b="0" strike="noStrike" spc="-1">
                <a:solidFill>
                  <a:srgbClr val="000000"/>
                </a:solidFill>
                <a:latin typeface="Arial" panose="020B0604020202090204"/>
              </a:rPr>
              <a:t>Fifth Outline Level</a:t>
            </a:r>
            <a:endParaRPr lang="de-DE" sz="1800" b="0" strike="noStrike" spc="-1">
              <a:solidFill>
                <a:srgbClr val="000000"/>
              </a:solidFill>
              <a:latin typeface="Arial" panose="020B0604020202090204"/>
            </a:endParaRPr>
          </a:p>
          <a:p>
            <a:pPr marL="2592070" lvl="5" indent="-215900">
              <a:spcBef>
                <a:spcPts val="285"/>
              </a:spcBef>
              <a:buClr>
                <a:srgbClr val="000000"/>
              </a:buClr>
              <a:buSzPct val="45000"/>
              <a:buFont typeface="Wingdings" panose="05000000000000000000" pitchFamily="2" charset="2"/>
              <a:buChar char=""/>
            </a:pPr>
            <a:r>
              <a:rPr lang="de-DE" sz="1800" b="0" strike="noStrike" spc="-1">
                <a:solidFill>
                  <a:srgbClr val="000000"/>
                </a:solidFill>
                <a:latin typeface="Arial" panose="020B0604020202090204"/>
              </a:rPr>
              <a:t>Sixth Outline Level</a:t>
            </a:r>
            <a:endParaRPr lang="de-DE" sz="1800" b="0" strike="noStrike" spc="-1">
              <a:solidFill>
                <a:srgbClr val="000000"/>
              </a:solidFill>
              <a:latin typeface="Arial" panose="020B0604020202090204"/>
            </a:endParaRPr>
          </a:p>
          <a:p>
            <a:pPr marL="3023870" lvl="6" indent="-215900">
              <a:spcBef>
                <a:spcPts val="285"/>
              </a:spcBef>
              <a:buClr>
                <a:srgbClr val="000000"/>
              </a:buClr>
              <a:buSzPct val="45000"/>
              <a:buFont typeface="Wingdings" panose="05000000000000000000" pitchFamily="2" charset="2"/>
              <a:buChar char=""/>
            </a:pPr>
            <a:r>
              <a:rPr lang="de-DE" sz="1800" b="0" strike="noStrike" spc="-1">
                <a:solidFill>
                  <a:srgbClr val="000000"/>
                </a:solidFill>
                <a:latin typeface="Arial" panose="020B0604020202090204"/>
              </a:rPr>
              <a:t>Seventh Outline Level</a:t>
            </a:r>
            <a:endParaRPr lang="de-DE" sz="1800" b="0" strike="noStrike" spc="-1">
              <a:solidFill>
                <a:srgbClr val="000000"/>
              </a:solidFill>
              <a:latin typeface="Arial" panose="020B0604020202090204"/>
            </a:endParaRPr>
          </a:p>
        </p:txBody>
      </p:sp>
      <p:sp>
        <p:nvSpPr>
          <p:cNvPr id="41" name="PlaceHolder 3"/>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C0DEDD7F-0F04-493C-9002-44EBFDDA0799}" type="slidenum">
              <a:rPr lang="de-DE" sz="1000" b="0" strike="noStrike" spc="-1">
                <a:solidFill>
                  <a:srgbClr val="595959"/>
                </a:solidFill>
                <a:latin typeface="Arial" panose="020B0604020202090204"/>
                <a:ea typeface="Arial" panose="020B0604020202090204"/>
              </a:rPr>
            </a:fld>
            <a:endParaRPr lang="de-DE" sz="1000" b="0" strike="noStrike" spc="-1">
              <a:latin typeface="Times New Roman" panose="0202050305040509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5.xml"/><Relationship Id="rId3" Type="http://schemas.openxmlformats.org/officeDocument/2006/relationships/image" Target="../media/image32.png"/><Relationship Id="rId2" Type="http://schemas.openxmlformats.org/officeDocument/2006/relationships/hyperlink" Target="https://docs.dwavesys.com/docs/latest/c_gs_2.html" TargetMode="Externa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5.xml"/><Relationship Id="rId4" Type="http://schemas.openxmlformats.org/officeDocument/2006/relationships/hyperlink" Target="https://docs.dwavesys.com/docs/latest/c_gs_2.html" TargetMode="External"/><Relationship Id="rId3" Type="http://schemas.openxmlformats.org/officeDocument/2006/relationships/image" Target="../media/image33.png"/><Relationship Id="rId2" Type="http://schemas.openxmlformats.org/officeDocument/2006/relationships/hyperlink" Target="https://docs.dwavesys.com/docs/latest/c_gs_4.html" TargetMode="Externa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5.xml"/><Relationship Id="rId5" Type="http://schemas.openxmlformats.org/officeDocument/2006/relationships/hyperlink" Target="https://docs.dwavesys.com/docs/latest/c_gs_2.html" TargetMode="Externa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hyperlink" Target="https://docs.dwavesys.com/docs/latest/c_gs_7.html" TargetMode="Externa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5.xml"/><Relationship Id="rId2" Type="http://schemas.openxmlformats.org/officeDocument/2006/relationships/image" Target="../media/image36.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tags" Target="../tags/tag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5.xml"/><Relationship Id="rId2" Type="http://schemas.openxmlformats.org/officeDocument/2006/relationships/tags" Target="../tags/tag2.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5.xml"/><Relationship Id="rId2" Type="http://schemas.openxmlformats.org/officeDocument/2006/relationships/image" Target="../media/image37.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hyperlink" Target="https://docs.ocean.dwavesys.com/projects/inspector/en/latest/" TargetMode="External"/><Relationship Id="rId2" Type="http://schemas.openxmlformats.org/officeDocument/2006/relationships/image" Target="../media/image44.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5.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6.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47.png"/><Relationship Id="rId2" Type="http://schemas.openxmlformats.org/officeDocument/2006/relationships/hyperlink" Target="https://docs.ocean.dwavesys.com/projects/inspector/en/latest/" TargetMode="Externa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Shape 1"/>
          <p:cNvSpPr txBox="1"/>
          <p:nvPr/>
        </p:nvSpPr>
        <p:spPr>
          <a:xfrm>
            <a:off x="311150" y="2656840"/>
            <a:ext cx="8329930" cy="853440"/>
          </a:xfrm>
          <a:prstGeom prst="rect">
            <a:avLst/>
          </a:prstGeom>
          <a:noFill/>
          <a:ln>
            <a:noFill/>
          </a:ln>
        </p:spPr>
        <p:txBody>
          <a:bodyPr tIns="91440" bIns="91440">
            <a:noAutofit/>
          </a:bodyPr>
          <a:p>
            <a:pPr algn="ctr">
              <a:lnSpc>
                <a:spcPct val="100000"/>
              </a:lnSpc>
            </a:pPr>
            <a:r>
              <a:rPr lang="en-US" altLang="de-DE" sz="2500" b="0" strike="noStrike" spc="-1">
                <a:solidFill>
                  <a:srgbClr val="000000"/>
                </a:solidFill>
                <a:latin typeface="Arial" panose="020B0604020202090204"/>
              </a:rPr>
              <a:t>Particle Matching in Cyclic DEM Simulations based on Quantum Annealing</a:t>
            </a:r>
            <a:endParaRPr lang="en-US" altLang="de-DE" sz="2500" b="0" strike="noStrike" spc="-1">
              <a:solidFill>
                <a:srgbClr val="000000"/>
              </a:solidFill>
              <a:latin typeface="Arial" panose="020B0604020202090204"/>
            </a:endParaRPr>
          </a:p>
        </p:txBody>
      </p:sp>
      <p:sp>
        <p:nvSpPr>
          <p:cNvPr id="79" name="TextShape 2"/>
          <p:cNvSpPr txBox="1"/>
          <p:nvPr/>
        </p:nvSpPr>
        <p:spPr>
          <a:xfrm>
            <a:off x="36830" y="4387850"/>
            <a:ext cx="6110605" cy="541655"/>
          </a:xfrm>
          <a:prstGeom prst="rect">
            <a:avLst/>
          </a:prstGeom>
          <a:noFill/>
          <a:ln>
            <a:noFill/>
          </a:ln>
        </p:spPr>
        <p:txBody>
          <a:bodyPr tIns="91440" bIns="91440">
            <a:noAutofit/>
          </a:bodyPr>
          <a:p>
            <a:pPr>
              <a:lnSpc>
                <a:spcPct val="100000"/>
              </a:lnSpc>
            </a:pPr>
            <a:r>
              <a:rPr lang="de-DE" sz="1400" b="0" strike="noStrike" spc="-1">
                <a:solidFill>
                  <a:srgbClr val="595959"/>
                </a:solidFill>
                <a:latin typeface="Arial" panose="020B0604020202090204"/>
                <a:ea typeface="Arial" panose="020B0604020202090204"/>
              </a:rPr>
              <a:t>Advisor </a:t>
            </a:r>
            <a:r>
              <a:rPr lang="en-US" altLang="de-DE" sz="1400" b="0" strike="noStrike" spc="-1">
                <a:solidFill>
                  <a:srgbClr val="595959"/>
                </a:solidFill>
                <a:latin typeface="Arial" panose="020B0604020202090204"/>
                <a:ea typeface="Arial" panose="020B0604020202090204"/>
              </a:rPr>
              <a:t>: Oliver Ahrend </a:t>
            </a:r>
            <a:endParaRPr lang="de-DE" sz="1400" b="0" strike="noStrike" spc="-1">
              <a:latin typeface="Arial" panose="020B0604020202090204"/>
            </a:endParaRPr>
          </a:p>
          <a:p>
            <a:pPr>
              <a:lnSpc>
                <a:spcPct val="100000"/>
              </a:lnSpc>
            </a:pPr>
            <a:r>
              <a:rPr lang="de-DE" sz="1400" b="0" strike="noStrike" spc="-1">
                <a:solidFill>
                  <a:srgbClr val="595959"/>
                </a:solidFill>
                <a:latin typeface="Arial" panose="020B0604020202090204"/>
                <a:ea typeface="Arial" panose="020B0604020202090204"/>
              </a:rPr>
              <a:t>Institute </a:t>
            </a:r>
            <a:r>
              <a:rPr lang="en-US" altLang="de-DE" sz="1400" b="0" strike="noStrike" spc="-1">
                <a:solidFill>
                  <a:srgbClr val="595959"/>
                </a:solidFill>
                <a:latin typeface="Arial" panose="020B0604020202090204"/>
                <a:ea typeface="Arial" panose="020B0604020202090204"/>
              </a:rPr>
              <a:t>: Chair of Methods for Modelbased Developement in Computational Engineering</a:t>
            </a:r>
            <a:endParaRPr lang="en-US" altLang="de-DE" sz="1400" b="0" strike="noStrike" spc="-1">
              <a:solidFill>
                <a:srgbClr val="595959"/>
              </a:solidFill>
              <a:latin typeface="Arial" panose="020B0604020202090204"/>
              <a:ea typeface="Arial" panose="020B0604020202090204"/>
            </a:endParaRPr>
          </a:p>
        </p:txBody>
      </p:sp>
      <p:pic>
        <p:nvPicPr>
          <p:cNvPr id="82" name="Picture 81"/>
          <p:cNvPicPr/>
          <p:nvPr/>
        </p:nvPicPr>
        <p:blipFill>
          <a:blip r:embed="rId1"/>
          <a:stretch>
            <a:fillRect/>
          </a:stretch>
        </p:blipFill>
        <p:spPr>
          <a:xfrm>
            <a:off x="5758560" y="4185165"/>
            <a:ext cx="3457800" cy="1152360"/>
          </a:xfrm>
          <a:prstGeom prst="rect">
            <a:avLst/>
          </a:prstGeom>
          <a:ln>
            <a:noFill/>
          </a:ln>
        </p:spPr>
      </p:pic>
      <p:pic>
        <p:nvPicPr>
          <p:cNvPr id="2" name="Picture 1" descr="quantum computer"/>
          <p:cNvPicPr>
            <a:picLocks noChangeAspect="1"/>
          </p:cNvPicPr>
          <p:nvPr/>
        </p:nvPicPr>
        <p:blipFill>
          <a:blip r:embed="rId2"/>
          <a:stretch>
            <a:fillRect/>
          </a:stretch>
        </p:blipFill>
        <p:spPr>
          <a:xfrm>
            <a:off x="2077720" y="273050"/>
            <a:ext cx="4649470" cy="2190115"/>
          </a:xfrm>
          <a:prstGeom prst="rect">
            <a:avLst/>
          </a:prstGeom>
        </p:spPr>
      </p:pic>
      <p:sp>
        <p:nvSpPr>
          <p:cNvPr id="3" name="Text Box 2"/>
          <p:cNvSpPr txBox="1"/>
          <p:nvPr/>
        </p:nvSpPr>
        <p:spPr>
          <a:xfrm>
            <a:off x="862965" y="3537585"/>
            <a:ext cx="5686425" cy="922020"/>
          </a:xfrm>
          <a:prstGeom prst="rect">
            <a:avLst/>
          </a:prstGeom>
          <a:noFill/>
        </p:spPr>
        <p:txBody>
          <a:bodyPr wrap="square" rtlCol="0">
            <a:spAutoFit/>
          </a:bodyPr>
          <a:p>
            <a:r>
              <a:rPr lang="en-US"/>
              <a:t>Group Members : Darren Lam Ming Hui, </a:t>
            </a:r>
            <a:endParaRPr lang="en-US"/>
          </a:p>
          <a:p>
            <a:r>
              <a:rPr lang="en-US"/>
              <a:t>		Hasham Hussain, Pedro Videira, 			Xingguang Zhu</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10</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spc="-1">
                <a:solidFill>
                  <a:srgbClr val="0057D4"/>
                </a:solidFill>
                <a:latin typeface="Arial" panose="020B0604020202090204"/>
                <a:sym typeface="+mn-ea"/>
              </a:rPr>
              <a:t>The Q-Matrix </a:t>
            </a:r>
            <a:endParaRPr lang="en-US" altLang="de-DE" sz="2800" b="0" strike="noStrike" spc="-1">
              <a:solidFill>
                <a:srgbClr val="0057D4"/>
              </a:solidFill>
              <a:latin typeface="Arial" panose="020B0604020202090204"/>
            </a:endParaRPr>
          </a:p>
          <a:p>
            <a:pPr>
              <a:lnSpc>
                <a:spcPct val="100000"/>
              </a:lnSpc>
            </a:pPr>
            <a:r>
              <a:rPr lang="en-US" altLang="de-DE" sz="2800" b="0" strike="noStrike" spc="-1">
                <a:solidFill>
                  <a:srgbClr val="0057D4"/>
                </a:solidFill>
                <a:latin typeface="Arial" panose="020B0604020202090204"/>
              </a:rPr>
              <a:t> </a:t>
            </a:r>
            <a:endParaRPr lang="en-US" altLang="de-DE" sz="2800" b="0" strike="noStrike" spc="-1">
              <a:solidFill>
                <a:srgbClr val="0057D4"/>
              </a:solidFill>
              <a:latin typeface="Arial" panose="020B0604020202090204"/>
            </a:endParaRPr>
          </a:p>
        </p:txBody>
      </p:sp>
      <p:pic>
        <p:nvPicPr>
          <p:cNvPr id="3" name="334E55B0-647D-440b-865C-3EC943EB4CBC-63" descr="/private/var/folders/gs/fnw0h9l135s2w3zpcskf9vq80000gn/T/com.kingsoft.wpsoffice.mac.global.global/wpsoffice.rfYhdCwpsoffice"/>
          <p:cNvPicPr>
            <a:picLocks noChangeAspect="1"/>
          </p:cNvPicPr>
          <p:nvPr/>
        </p:nvPicPr>
        <p:blipFill>
          <a:blip r:embed="rId2"/>
          <a:stretch>
            <a:fillRect/>
          </a:stretch>
        </p:blipFill>
        <p:spPr>
          <a:xfrm>
            <a:off x="2965450" y="812800"/>
            <a:ext cx="3212465" cy="835025"/>
          </a:xfrm>
          <a:prstGeom prst="rect">
            <a:avLst/>
          </a:prstGeom>
        </p:spPr>
      </p:pic>
      <p:pic>
        <p:nvPicPr>
          <p:cNvPr id="4" name="334E55B0-647D-440b-865C-3EC943EB4CBC-64" descr="/private/var/folders/gs/fnw0h9l135s2w3zpcskf9vq80000gn/T/com.kingsoft.wpsoffice.mac.global.global/wpsoffice.xralCEwpsoffice"/>
          <p:cNvPicPr>
            <a:picLocks noChangeAspect="1"/>
          </p:cNvPicPr>
          <p:nvPr/>
        </p:nvPicPr>
        <p:blipFill>
          <a:blip r:embed="rId3"/>
          <a:stretch>
            <a:fillRect/>
          </a:stretch>
        </p:blipFill>
        <p:spPr>
          <a:xfrm>
            <a:off x="7277735" y="2704783"/>
            <a:ext cx="1483995" cy="2021840"/>
          </a:xfrm>
          <a:prstGeom prst="rect">
            <a:avLst/>
          </a:prstGeom>
        </p:spPr>
      </p:pic>
      <p:pic>
        <p:nvPicPr>
          <p:cNvPr id="5" name="334E55B0-647D-440b-865C-3EC943EB4CBC-79" descr="/private/var/folders/gs/fnw0h9l135s2w3zpcskf9vq80000gn/T/com.kingsoft.wpsoffice.mac.global.global/wpsoffice.KzNGhvwpsoffice"/>
          <p:cNvPicPr>
            <a:picLocks noChangeAspect="1"/>
          </p:cNvPicPr>
          <p:nvPr/>
        </p:nvPicPr>
        <p:blipFill>
          <a:blip r:embed="rId4"/>
          <a:stretch>
            <a:fillRect/>
          </a:stretch>
        </p:blipFill>
        <p:spPr>
          <a:xfrm>
            <a:off x="344488" y="3683635"/>
            <a:ext cx="2774315" cy="287020"/>
          </a:xfrm>
          <a:prstGeom prst="rect">
            <a:avLst/>
          </a:prstGeom>
        </p:spPr>
      </p:pic>
      <p:pic>
        <p:nvPicPr>
          <p:cNvPr id="6" name="334E55B0-647D-440b-865C-3EC943EB4CBC-78" descr="/private/var/folders/gs/fnw0h9l135s2w3zpcskf9vq80000gn/T/com.kingsoft.wpsoffice.mac.global.global/wpsoffice.mqhmljwpsoffice"/>
          <p:cNvPicPr>
            <a:picLocks noChangeAspect="1"/>
          </p:cNvPicPr>
          <p:nvPr/>
        </p:nvPicPr>
        <p:blipFill>
          <a:blip r:embed="rId5"/>
          <a:stretch>
            <a:fillRect/>
          </a:stretch>
        </p:blipFill>
        <p:spPr>
          <a:xfrm>
            <a:off x="311785" y="4269105"/>
            <a:ext cx="2505710" cy="299720"/>
          </a:xfrm>
          <a:prstGeom prst="rect">
            <a:avLst/>
          </a:prstGeom>
        </p:spPr>
      </p:pic>
      <p:pic>
        <p:nvPicPr>
          <p:cNvPr id="10" name="334E55B0-647D-440b-865C-3EC943EB4CBC-77" descr="/private/var/folders/gs/fnw0h9l135s2w3zpcskf9vq80000gn/T/com.kingsoft.wpsoffice.mac.global.global/wpsoffice.UwkIoAwpsoffice"/>
          <p:cNvPicPr>
            <a:picLocks noChangeAspect="1"/>
          </p:cNvPicPr>
          <p:nvPr/>
        </p:nvPicPr>
        <p:blipFill>
          <a:blip r:embed="rId6"/>
          <a:stretch>
            <a:fillRect/>
          </a:stretch>
        </p:blipFill>
        <p:spPr>
          <a:xfrm>
            <a:off x="2671445" y="1821180"/>
            <a:ext cx="3801110" cy="1501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11</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QA (Formulation of the Q Matrix) </a:t>
            </a:r>
            <a:endParaRPr lang="en-US" altLang="de-DE" sz="2800" b="0" strike="noStrike" spc="-1">
              <a:solidFill>
                <a:srgbClr val="0057D4"/>
              </a:solidFill>
              <a:latin typeface="Arial" panose="020B0604020202090204"/>
            </a:endParaRPr>
          </a:p>
        </p:txBody>
      </p:sp>
      <p:sp>
        <p:nvSpPr>
          <p:cNvPr id="2" name="Text Box 1"/>
          <p:cNvSpPr txBox="1"/>
          <p:nvPr/>
        </p:nvSpPr>
        <p:spPr>
          <a:xfrm>
            <a:off x="311785" y="643890"/>
            <a:ext cx="7759065" cy="368300"/>
          </a:xfrm>
          <a:prstGeom prst="rect">
            <a:avLst/>
          </a:prstGeom>
          <a:noFill/>
        </p:spPr>
        <p:txBody>
          <a:bodyPr wrap="square" rtlCol="0">
            <a:spAutoFit/>
          </a:bodyPr>
          <a:p>
            <a:pPr marL="285750" indent="-285750">
              <a:buFont typeface="Arial" panose="020B0604020202090204" pitchFamily="34" charset="0"/>
              <a:buChar char="•"/>
            </a:pPr>
            <a:r>
              <a:rPr lang="en-US"/>
              <a:t>Main part the problem is to combine all constraints into one Q-Matrix</a:t>
            </a:r>
            <a:endParaRPr lang="en-US"/>
          </a:p>
        </p:txBody>
      </p:sp>
      <p:pic>
        <p:nvPicPr>
          <p:cNvPr id="4" name="334E55B0-647D-440b-865C-3EC943EB4CBC-2" descr="/private/var/folders/gs/fnw0h9l135s2w3zpcskf9vq80000gn/T/com.kingsoft.wpsoffice.mac.global.global/wpsoffice.LvJUGPwpsoffice"/>
          <p:cNvPicPr>
            <a:picLocks noChangeAspect="1"/>
          </p:cNvPicPr>
          <p:nvPr/>
        </p:nvPicPr>
        <p:blipFill>
          <a:blip r:embed="rId2"/>
          <a:stretch>
            <a:fillRect/>
          </a:stretch>
        </p:blipFill>
        <p:spPr>
          <a:xfrm>
            <a:off x="2340610" y="1202373"/>
            <a:ext cx="4461510" cy="551815"/>
          </a:xfrm>
          <a:prstGeom prst="rect">
            <a:avLst/>
          </a:prstGeom>
        </p:spPr>
      </p:pic>
      <p:sp>
        <p:nvSpPr>
          <p:cNvPr id="13" name="Text Box 12"/>
          <p:cNvSpPr txBox="1"/>
          <p:nvPr/>
        </p:nvSpPr>
        <p:spPr>
          <a:xfrm>
            <a:off x="937895" y="2096135"/>
            <a:ext cx="8104505" cy="337185"/>
          </a:xfrm>
          <a:prstGeom prst="rect">
            <a:avLst/>
          </a:prstGeom>
          <a:noFill/>
        </p:spPr>
        <p:txBody>
          <a:bodyPr wrap="square" rtlCol="0">
            <a:spAutoFit/>
          </a:bodyPr>
          <a:p>
            <a:pPr marL="285750" indent="-285750">
              <a:buFont typeface="Wingdings" panose="05000000000000000000" charset="0"/>
              <a:buChar char=""/>
            </a:pPr>
            <a:r>
              <a:rPr lang="en-US" sz="1600"/>
              <a:t>Ensures the minimum distance between particle to spot.</a:t>
            </a:r>
            <a:endParaRPr lang="en-US" sz="1600"/>
          </a:p>
        </p:txBody>
      </p:sp>
      <p:grpSp>
        <p:nvGrpSpPr>
          <p:cNvPr id="15" name="Group 14"/>
          <p:cNvGrpSpPr/>
          <p:nvPr/>
        </p:nvGrpSpPr>
        <p:grpSpPr>
          <a:xfrm>
            <a:off x="389890" y="2096135"/>
            <a:ext cx="379730" cy="2644140"/>
            <a:chOff x="0" y="2320"/>
            <a:chExt cx="598" cy="4164"/>
          </a:xfrm>
        </p:grpSpPr>
        <p:pic>
          <p:nvPicPr>
            <p:cNvPr id="5" name="334E55B0-647D-440b-865C-3EC943EB4CBC-19" descr="wpsoffice"/>
            <p:cNvPicPr>
              <a:picLocks noChangeAspect="1"/>
            </p:cNvPicPr>
            <p:nvPr/>
          </p:nvPicPr>
          <p:blipFill>
            <a:blip r:embed="rId3"/>
            <a:stretch>
              <a:fillRect/>
            </a:stretch>
          </p:blipFill>
          <p:spPr>
            <a:xfrm>
              <a:off x="0" y="2320"/>
              <a:ext cx="593" cy="448"/>
            </a:xfrm>
            <a:prstGeom prst="rect">
              <a:avLst/>
            </a:prstGeom>
          </p:spPr>
        </p:pic>
        <p:pic>
          <p:nvPicPr>
            <p:cNvPr id="6" name="334E55B0-647D-440b-865C-3EC943EB4CBC-20" descr="/private/var/folders/gs/fnw0h9l135s2w3zpcskf9vq80000gn/T/com.kingsoft.wpsoffice.mac.global.global/wpsoffice.dyOVyywpsoffice"/>
            <p:cNvPicPr>
              <a:picLocks noChangeAspect="1"/>
            </p:cNvPicPr>
            <p:nvPr/>
          </p:nvPicPr>
          <p:blipFill>
            <a:blip r:embed="rId4"/>
            <a:stretch>
              <a:fillRect/>
            </a:stretch>
          </p:blipFill>
          <p:spPr>
            <a:xfrm>
              <a:off x="0" y="3531"/>
              <a:ext cx="569" cy="447"/>
            </a:xfrm>
            <a:prstGeom prst="rect">
              <a:avLst/>
            </a:prstGeom>
          </p:spPr>
        </p:pic>
        <p:pic>
          <p:nvPicPr>
            <p:cNvPr id="7" name="334E55B0-647D-440b-865C-3EC943EB4CBC-21" descr="/private/var/folders/gs/fnw0h9l135s2w3zpcskf9vq80000gn/T/com.kingsoft.wpsoffice.mac.global.global/wpsoffice.SJFxBuwpsoffice"/>
            <p:cNvPicPr>
              <a:picLocks noChangeAspect="1"/>
            </p:cNvPicPr>
            <p:nvPr/>
          </p:nvPicPr>
          <p:blipFill>
            <a:blip r:embed="rId5"/>
            <a:stretch>
              <a:fillRect/>
            </a:stretch>
          </p:blipFill>
          <p:spPr>
            <a:xfrm>
              <a:off x="0" y="4849"/>
              <a:ext cx="598" cy="469"/>
            </a:xfrm>
            <a:prstGeom prst="rect">
              <a:avLst/>
            </a:prstGeom>
          </p:spPr>
        </p:pic>
        <p:pic>
          <p:nvPicPr>
            <p:cNvPr id="14" name="334E55B0-647D-440b-865C-3EC943EB4CBC-22" descr="wpsoffice"/>
            <p:cNvPicPr>
              <a:picLocks noChangeAspect="1"/>
            </p:cNvPicPr>
            <p:nvPr/>
          </p:nvPicPr>
          <p:blipFill>
            <a:blip r:embed="rId6"/>
            <a:stretch>
              <a:fillRect/>
            </a:stretch>
          </p:blipFill>
          <p:spPr>
            <a:xfrm>
              <a:off x="0" y="5919"/>
              <a:ext cx="565" cy="565"/>
            </a:xfrm>
            <a:prstGeom prst="rect">
              <a:avLst/>
            </a:prstGeom>
          </p:spPr>
        </p:pic>
      </p:grpSp>
      <p:sp>
        <p:nvSpPr>
          <p:cNvPr id="16" name="Text Box 15"/>
          <p:cNvSpPr txBox="1"/>
          <p:nvPr/>
        </p:nvSpPr>
        <p:spPr>
          <a:xfrm>
            <a:off x="937260" y="2842895"/>
            <a:ext cx="7894320" cy="337185"/>
          </a:xfrm>
          <a:prstGeom prst="rect">
            <a:avLst/>
          </a:prstGeom>
          <a:noFill/>
        </p:spPr>
        <p:txBody>
          <a:bodyPr wrap="square" rtlCol="0">
            <a:spAutoFit/>
          </a:bodyPr>
          <a:p>
            <a:pPr marL="285750" indent="-285750">
              <a:buFont typeface="Wingdings" panose="05000000000000000000" charset="0"/>
              <a:buChar char=""/>
            </a:pPr>
            <a:r>
              <a:rPr lang="en-US" sz="1600"/>
              <a:t>Makes sure that all particles is matched to one spot.</a:t>
            </a:r>
            <a:endParaRPr lang="en-US" sz="1600"/>
          </a:p>
        </p:txBody>
      </p:sp>
      <p:sp>
        <p:nvSpPr>
          <p:cNvPr id="19" name="Text Box 18"/>
          <p:cNvSpPr txBox="1"/>
          <p:nvPr/>
        </p:nvSpPr>
        <p:spPr>
          <a:xfrm>
            <a:off x="937895" y="3683635"/>
            <a:ext cx="7894320" cy="337185"/>
          </a:xfrm>
          <a:prstGeom prst="rect">
            <a:avLst/>
          </a:prstGeom>
          <a:noFill/>
        </p:spPr>
        <p:txBody>
          <a:bodyPr wrap="square" rtlCol="0">
            <a:spAutoFit/>
          </a:bodyPr>
          <a:p>
            <a:pPr marL="285750" indent="-285750">
              <a:buFont typeface="Wingdings" panose="05000000000000000000" charset="0"/>
              <a:buChar char=""/>
            </a:pPr>
            <a:r>
              <a:rPr lang="en-US" sz="1600"/>
              <a:t>Makes sure that all spot is matched to one particle.</a:t>
            </a:r>
            <a:endParaRPr lang="en-US" sz="1600"/>
          </a:p>
        </p:txBody>
      </p:sp>
      <p:sp>
        <p:nvSpPr>
          <p:cNvPr id="20" name="Text Box 19"/>
          <p:cNvSpPr txBox="1"/>
          <p:nvPr/>
        </p:nvSpPr>
        <p:spPr>
          <a:xfrm>
            <a:off x="937260" y="4474845"/>
            <a:ext cx="7894320" cy="337185"/>
          </a:xfrm>
          <a:prstGeom prst="rect">
            <a:avLst/>
          </a:prstGeom>
          <a:noFill/>
        </p:spPr>
        <p:txBody>
          <a:bodyPr wrap="square" rtlCol="0">
            <a:spAutoFit/>
          </a:bodyPr>
          <a:p>
            <a:pPr marL="285750" indent="-285750">
              <a:buFont typeface="Wingdings" panose="05000000000000000000" charset="0"/>
              <a:buChar char=""/>
            </a:pPr>
            <a:r>
              <a:rPr lang="en-US" sz="1600"/>
              <a:t>Penalty coefficient</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12</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spc="-1">
                <a:solidFill>
                  <a:srgbClr val="0057D4"/>
                </a:solidFill>
                <a:latin typeface="Arial" panose="020B0604020202090204"/>
                <a:sym typeface="+mn-ea"/>
              </a:rPr>
              <a:t>QA (Formulation of the Q Matrix)</a:t>
            </a:r>
            <a:endParaRPr lang="en-US" altLang="de-DE" sz="2800" b="0" strike="noStrike" spc="-1">
              <a:solidFill>
                <a:srgbClr val="0057D4"/>
              </a:solidFill>
              <a:latin typeface="Arial" panose="020B0604020202090204"/>
            </a:endParaRPr>
          </a:p>
          <a:p>
            <a:pPr>
              <a:lnSpc>
                <a:spcPct val="100000"/>
              </a:lnSpc>
            </a:pPr>
            <a:endParaRPr lang="en-US" altLang="de-DE" sz="2800" b="0" strike="noStrike" spc="-1">
              <a:solidFill>
                <a:srgbClr val="0057D4"/>
              </a:solidFill>
              <a:latin typeface="Arial" panose="020B0604020202090204"/>
            </a:endParaRPr>
          </a:p>
        </p:txBody>
      </p:sp>
      <p:pic>
        <p:nvPicPr>
          <p:cNvPr id="4" name="334E55B0-647D-440b-865C-3EC943EB4CBC-29" descr="wpsoffice"/>
          <p:cNvPicPr>
            <a:picLocks noChangeAspect="1"/>
          </p:cNvPicPr>
          <p:nvPr/>
        </p:nvPicPr>
        <p:blipFill>
          <a:blip r:embed="rId2"/>
          <a:stretch>
            <a:fillRect/>
          </a:stretch>
        </p:blipFill>
        <p:spPr>
          <a:xfrm>
            <a:off x="2818765" y="755650"/>
            <a:ext cx="3505200" cy="1062355"/>
          </a:xfrm>
          <a:prstGeom prst="rect">
            <a:avLst/>
          </a:prstGeom>
        </p:spPr>
      </p:pic>
      <p:sp>
        <p:nvSpPr>
          <p:cNvPr id="3" name="Text Box 2"/>
          <p:cNvSpPr txBox="1"/>
          <p:nvPr/>
        </p:nvSpPr>
        <p:spPr>
          <a:xfrm>
            <a:off x="311785" y="1548130"/>
            <a:ext cx="963930" cy="368300"/>
          </a:xfrm>
          <a:prstGeom prst="rect">
            <a:avLst/>
          </a:prstGeom>
          <a:noFill/>
        </p:spPr>
        <p:txBody>
          <a:bodyPr wrap="none" rtlCol="0">
            <a:spAutoFit/>
          </a:bodyPr>
          <a:p>
            <a:r>
              <a:rPr lang="en-US"/>
              <a:t>for n=3,</a:t>
            </a:r>
            <a:endParaRPr lang="en-US"/>
          </a:p>
        </p:txBody>
      </p:sp>
      <p:pic>
        <p:nvPicPr>
          <p:cNvPr id="5" name="334E55B0-647D-440b-865C-3EC943EB4CBC-58" descr="wpsoffice"/>
          <p:cNvPicPr>
            <a:picLocks noChangeAspect="1"/>
          </p:cNvPicPr>
          <p:nvPr/>
        </p:nvPicPr>
        <p:blipFill>
          <a:blip r:embed="rId3"/>
          <a:stretch>
            <a:fillRect/>
          </a:stretch>
        </p:blipFill>
        <p:spPr>
          <a:xfrm>
            <a:off x="855980" y="2853055"/>
            <a:ext cx="908050" cy="399415"/>
          </a:xfrm>
          <a:prstGeom prst="rect">
            <a:avLst/>
          </a:prstGeom>
        </p:spPr>
      </p:pic>
      <p:pic>
        <p:nvPicPr>
          <p:cNvPr id="10" name="Picture 9"/>
          <p:cNvPicPr>
            <a:picLocks noChangeAspect="1"/>
          </p:cNvPicPr>
          <p:nvPr/>
        </p:nvPicPr>
        <p:blipFill>
          <a:blip r:embed="rId4"/>
          <a:stretch>
            <a:fillRect/>
          </a:stretch>
        </p:blipFill>
        <p:spPr>
          <a:xfrm>
            <a:off x="1764030" y="1918335"/>
            <a:ext cx="5537200" cy="2316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13</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spc="-1">
                <a:solidFill>
                  <a:srgbClr val="0057D4"/>
                </a:solidFill>
                <a:latin typeface="Arial" panose="020B0604020202090204"/>
                <a:sym typeface="+mn-ea"/>
              </a:rPr>
              <a:t>QA (Formulation of the Q Matrix)</a:t>
            </a:r>
            <a:endParaRPr lang="en-US" altLang="de-DE" sz="2800" b="0" strike="noStrike" spc="-1">
              <a:solidFill>
                <a:srgbClr val="0057D4"/>
              </a:solidFill>
              <a:latin typeface="Arial" panose="020B0604020202090204"/>
            </a:endParaRPr>
          </a:p>
        </p:txBody>
      </p:sp>
      <p:sp>
        <p:nvSpPr>
          <p:cNvPr id="4" name="Text Box 3"/>
          <p:cNvSpPr txBox="1"/>
          <p:nvPr/>
        </p:nvSpPr>
        <p:spPr>
          <a:xfrm>
            <a:off x="478790" y="4264660"/>
            <a:ext cx="3949700" cy="275590"/>
          </a:xfrm>
          <a:prstGeom prst="rect">
            <a:avLst/>
          </a:prstGeom>
          <a:noFill/>
        </p:spPr>
        <p:txBody>
          <a:bodyPr wrap="square" rtlCol="0">
            <a:spAutoFit/>
          </a:bodyPr>
          <a:p>
            <a:pPr marL="285750" indent="-285750">
              <a:buFont typeface="Arial" panose="020B0604020202090204" pitchFamily="34" charset="0"/>
              <a:buChar char="•"/>
            </a:pPr>
            <a:r>
              <a:rPr lang="en-US" sz="1200"/>
              <a:t>It minimises the combination of particles(i) to spot(j)</a:t>
            </a:r>
            <a:endParaRPr lang="en-US" sz="1200"/>
          </a:p>
        </p:txBody>
      </p:sp>
      <p:grpSp>
        <p:nvGrpSpPr>
          <p:cNvPr id="17" name="Group 16"/>
          <p:cNvGrpSpPr/>
          <p:nvPr/>
        </p:nvGrpSpPr>
        <p:grpSpPr>
          <a:xfrm>
            <a:off x="332740" y="937895"/>
            <a:ext cx="8609330" cy="3096260"/>
            <a:chOff x="623" y="1477"/>
            <a:chExt cx="13558" cy="4876"/>
          </a:xfrm>
        </p:grpSpPr>
        <p:grpSp>
          <p:nvGrpSpPr>
            <p:cNvPr id="8" name="Group 7"/>
            <p:cNvGrpSpPr/>
            <p:nvPr/>
          </p:nvGrpSpPr>
          <p:grpSpPr>
            <a:xfrm>
              <a:off x="920" y="1705"/>
              <a:ext cx="5756" cy="4464"/>
              <a:chOff x="4321" y="1705"/>
              <a:chExt cx="5756" cy="4464"/>
            </a:xfrm>
            <a:solidFill>
              <a:schemeClr val="bg1"/>
            </a:solidFill>
          </p:grpSpPr>
          <p:pic>
            <p:nvPicPr>
              <p:cNvPr id="2" name="334E55B0-647D-440b-865C-3EC943EB4CBC-38" descr="/private/var/folders/gs/fnw0h9l135s2w3zpcskf9vq80000gn/T/com.kingsoft.wpsoffice.mac.global.global/wpsoffice.SSEEkgwpsoffice"/>
              <p:cNvPicPr>
                <a:picLocks noChangeAspect="1"/>
              </p:cNvPicPr>
              <p:nvPr/>
            </p:nvPicPr>
            <p:blipFill>
              <a:blip r:embed="rId2"/>
              <a:stretch>
                <a:fillRect/>
              </a:stretch>
            </p:blipFill>
            <p:spPr>
              <a:xfrm>
                <a:off x="4321" y="1705"/>
                <a:ext cx="5756" cy="1438"/>
              </a:xfrm>
              <a:prstGeom prst="rect">
                <a:avLst/>
              </a:prstGeom>
              <a:grpFill/>
              <a:ln>
                <a:solidFill>
                  <a:schemeClr val="bg1"/>
                </a:solidFill>
              </a:ln>
            </p:spPr>
          </p:pic>
          <p:pic>
            <p:nvPicPr>
              <p:cNvPr id="5" name="334E55B0-647D-440b-865C-3EC943EB4CBC-39" descr="wpsoffice"/>
              <p:cNvPicPr>
                <a:picLocks noChangeAspect="1"/>
              </p:cNvPicPr>
              <p:nvPr/>
            </p:nvPicPr>
            <p:blipFill>
              <a:blip r:embed="rId3"/>
              <a:stretch>
                <a:fillRect/>
              </a:stretch>
            </p:blipFill>
            <p:spPr>
              <a:xfrm>
                <a:off x="5117" y="3636"/>
                <a:ext cx="4164" cy="784"/>
              </a:xfrm>
              <a:prstGeom prst="rect">
                <a:avLst/>
              </a:prstGeom>
              <a:grpFill/>
              <a:ln>
                <a:solidFill>
                  <a:schemeClr val="bg1"/>
                </a:solidFill>
              </a:ln>
            </p:spPr>
          </p:pic>
          <p:pic>
            <p:nvPicPr>
              <p:cNvPr id="6" name="334E55B0-647D-440b-865C-3EC943EB4CBC-40" descr="/private/var/folders/gs/fnw0h9l135s2w3zpcskf9vq80000gn/T/com.kingsoft.wpsoffice.mac.global.global/wpsoffice.PFjjCOwpsoffice"/>
              <p:cNvPicPr>
                <a:picLocks noChangeAspect="1"/>
              </p:cNvPicPr>
              <p:nvPr/>
            </p:nvPicPr>
            <p:blipFill>
              <a:blip r:embed="rId4"/>
              <a:stretch>
                <a:fillRect/>
              </a:stretch>
            </p:blipFill>
            <p:spPr>
              <a:xfrm>
                <a:off x="5862" y="4944"/>
                <a:ext cx="2674" cy="1225"/>
              </a:xfrm>
              <a:prstGeom prst="rect">
                <a:avLst/>
              </a:prstGeom>
              <a:grpFill/>
              <a:ln>
                <a:solidFill>
                  <a:schemeClr val="bg1"/>
                </a:solidFill>
              </a:ln>
            </p:spPr>
          </p:pic>
        </p:grpSp>
        <p:grpSp>
          <p:nvGrpSpPr>
            <p:cNvPr id="10" name="Group 9"/>
            <p:cNvGrpSpPr/>
            <p:nvPr/>
          </p:nvGrpSpPr>
          <p:grpSpPr>
            <a:xfrm>
              <a:off x="8128" y="1591"/>
              <a:ext cx="5756" cy="4449"/>
              <a:chOff x="4322" y="1591"/>
              <a:chExt cx="5756" cy="4449"/>
            </a:xfrm>
          </p:grpSpPr>
          <p:pic>
            <p:nvPicPr>
              <p:cNvPr id="11" name="334E55B0-647D-440b-865C-3EC943EB4CBC-50" descr="/private/var/folders/gs/fnw0h9l135s2w3zpcskf9vq80000gn/T/com.kingsoft.wpsoffice.mac.global.global/wpsoffice.CwGkRLwpsoffice"/>
              <p:cNvPicPr>
                <a:picLocks noChangeAspect="1"/>
              </p:cNvPicPr>
              <p:nvPr/>
            </p:nvPicPr>
            <p:blipFill>
              <a:blip r:embed="rId5"/>
              <a:stretch>
                <a:fillRect/>
              </a:stretch>
            </p:blipFill>
            <p:spPr>
              <a:xfrm>
                <a:off x="4322" y="1591"/>
                <a:ext cx="5756" cy="1439"/>
              </a:xfrm>
              <a:prstGeom prst="rect">
                <a:avLst/>
              </a:prstGeom>
            </p:spPr>
          </p:pic>
          <p:pic>
            <p:nvPicPr>
              <p:cNvPr id="12" name="334E55B0-647D-440b-865C-3EC943EB4CBC-51" descr="/private/var/folders/gs/fnw0h9l135s2w3zpcskf9vq80000gn/T/com.kingsoft.wpsoffice.mac.global.global/wpsoffice.tUnVEywpsoffice"/>
              <p:cNvPicPr>
                <a:picLocks noChangeAspect="1"/>
              </p:cNvPicPr>
              <p:nvPr/>
            </p:nvPicPr>
            <p:blipFill>
              <a:blip r:embed="rId6"/>
              <a:stretch>
                <a:fillRect/>
              </a:stretch>
            </p:blipFill>
            <p:spPr>
              <a:xfrm>
                <a:off x="5167" y="3523"/>
                <a:ext cx="4067" cy="784"/>
              </a:xfrm>
              <a:prstGeom prst="rect">
                <a:avLst/>
              </a:prstGeom>
            </p:spPr>
          </p:pic>
          <p:pic>
            <p:nvPicPr>
              <p:cNvPr id="13" name="334E55B0-647D-440b-865C-3EC943EB4CBC-52" descr="/private/var/folders/gs/fnw0h9l135s2w3zpcskf9vq80000gn/T/com.kingsoft.wpsoffice.mac.global.global/wpsoffice.JbSLOLwpsoffice"/>
              <p:cNvPicPr>
                <a:picLocks noChangeAspect="1"/>
              </p:cNvPicPr>
              <p:nvPr/>
            </p:nvPicPr>
            <p:blipFill>
              <a:blip r:embed="rId7"/>
              <a:stretch>
                <a:fillRect/>
              </a:stretch>
            </p:blipFill>
            <p:spPr>
              <a:xfrm>
                <a:off x="5863" y="4848"/>
                <a:ext cx="2674" cy="1192"/>
              </a:xfrm>
              <a:prstGeom prst="rect">
                <a:avLst/>
              </a:prstGeom>
            </p:spPr>
          </p:pic>
        </p:grpSp>
        <p:sp>
          <p:nvSpPr>
            <p:cNvPr id="14" name="Rectangles 13"/>
            <p:cNvSpPr/>
            <p:nvPr/>
          </p:nvSpPr>
          <p:spPr>
            <a:xfrm>
              <a:off x="623" y="1477"/>
              <a:ext cx="6350" cy="4876"/>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7831" y="1477"/>
              <a:ext cx="6350" cy="4876"/>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6" name="Text Box 15"/>
          <p:cNvSpPr txBox="1"/>
          <p:nvPr/>
        </p:nvSpPr>
        <p:spPr>
          <a:xfrm>
            <a:off x="4972685" y="4264660"/>
            <a:ext cx="3949700" cy="275590"/>
          </a:xfrm>
          <a:prstGeom prst="rect">
            <a:avLst/>
          </a:prstGeom>
          <a:noFill/>
        </p:spPr>
        <p:txBody>
          <a:bodyPr wrap="square" rtlCol="0">
            <a:spAutoFit/>
          </a:bodyPr>
          <a:p>
            <a:pPr marL="285750" indent="-285750">
              <a:buFont typeface="Arial" panose="020B0604020202090204" pitchFamily="34" charset="0"/>
              <a:buChar char="•"/>
            </a:pPr>
            <a:r>
              <a:rPr lang="en-US" sz="1200"/>
              <a:t>It minimises the combination of </a:t>
            </a:r>
            <a:r>
              <a:rPr lang="en-US" sz="1200">
                <a:sym typeface="+mn-ea"/>
              </a:rPr>
              <a:t>spot(j) </a:t>
            </a:r>
            <a:r>
              <a:rPr lang="en-US" sz="1200"/>
              <a:t>to </a:t>
            </a:r>
            <a:r>
              <a:rPr lang="en-US" sz="1200">
                <a:sym typeface="+mn-ea"/>
              </a:rPr>
              <a:t>particles(i) </a:t>
            </a: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14</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spc="-1">
                <a:solidFill>
                  <a:srgbClr val="0057D4"/>
                </a:solidFill>
                <a:latin typeface="Arial" panose="020B0604020202090204"/>
                <a:sym typeface="+mn-ea"/>
              </a:rPr>
              <a:t>QA (Formulation of the Q Matrix)</a:t>
            </a:r>
            <a:endParaRPr lang="en-US" altLang="de-DE" sz="2800" b="0" strike="noStrike" spc="-1">
              <a:solidFill>
                <a:srgbClr val="0057D4"/>
              </a:solidFill>
              <a:latin typeface="Arial" panose="020B0604020202090204"/>
            </a:endParaRPr>
          </a:p>
          <a:p>
            <a:pPr>
              <a:lnSpc>
                <a:spcPct val="100000"/>
              </a:lnSpc>
            </a:pPr>
            <a:endParaRPr lang="en-US" altLang="de-DE" sz="2800" b="0" strike="noStrike" spc="-1">
              <a:solidFill>
                <a:srgbClr val="0057D4"/>
              </a:solidFill>
              <a:latin typeface="Arial" panose="020B0604020202090204"/>
            </a:endParaRPr>
          </a:p>
        </p:txBody>
      </p:sp>
      <p:sp>
        <p:nvSpPr>
          <p:cNvPr id="16" name="Text Box 15"/>
          <p:cNvSpPr txBox="1"/>
          <p:nvPr/>
        </p:nvSpPr>
        <p:spPr>
          <a:xfrm>
            <a:off x="311785" y="930910"/>
            <a:ext cx="963930" cy="368300"/>
          </a:xfrm>
          <a:prstGeom prst="rect">
            <a:avLst/>
          </a:prstGeom>
          <a:noFill/>
        </p:spPr>
        <p:txBody>
          <a:bodyPr wrap="none" rtlCol="0">
            <a:spAutoFit/>
          </a:bodyPr>
          <a:p>
            <a:r>
              <a:rPr lang="en-US"/>
              <a:t>for n=3,</a:t>
            </a:r>
            <a:endParaRPr lang="en-US"/>
          </a:p>
        </p:txBody>
      </p:sp>
      <p:pic>
        <p:nvPicPr>
          <p:cNvPr id="17" name="334E55B0-647D-440b-865C-3EC943EB4CBC-61" descr="/private/var/folders/gs/fnw0h9l135s2w3zpcskf9vq80000gn/T/com.kingsoft.wpsoffice.mac.global.global/wpsoffice.KeuKRXwpsoffice"/>
          <p:cNvPicPr>
            <a:picLocks noChangeAspect="1"/>
          </p:cNvPicPr>
          <p:nvPr/>
        </p:nvPicPr>
        <p:blipFill>
          <a:blip r:embed="rId2"/>
          <a:stretch>
            <a:fillRect/>
          </a:stretch>
        </p:blipFill>
        <p:spPr>
          <a:xfrm>
            <a:off x="2009140" y="3950970"/>
            <a:ext cx="746125" cy="586105"/>
          </a:xfrm>
          <a:prstGeom prst="rect">
            <a:avLst/>
          </a:prstGeom>
        </p:spPr>
      </p:pic>
      <p:pic>
        <p:nvPicPr>
          <p:cNvPr id="18" name="334E55B0-647D-440b-865C-3EC943EB4CBC-62" descr="/private/var/folders/gs/fnw0h9l135s2w3zpcskf9vq80000gn/T/com.kingsoft.wpsoffice.mac.global.global/wpsoffice.FrxdGzwpsoffice"/>
          <p:cNvPicPr>
            <a:picLocks noChangeAspect="1"/>
          </p:cNvPicPr>
          <p:nvPr/>
        </p:nvPicPr>
        <p:blipFill>
          <a:blip r:embed="rId3"/>
          <a:stretch>
            <a:fillRect/>
          </a:stretch>
        </p:blipFill>
        <p:spPr>
          <a:xfrm>
            <a:off x="6483985" y="3926205"/>
            <a:ext cx="745490" cy="585470"/>
          </a:xfrm>
          <a:prstGeom prst="rect">
            <a:avLst/>
          </a:prstGeom>
        </p:spPr>
      </p:pic>
      <p:pic>
        <p:nvPicPr>
          <p:cNvPr id="19" name="Picture 18"/>
          <p:cNvPicPr>
            <a:picLocks noChangeAspect="1"/>
          </p:cNvPicPr>
          <p:nvPr/>
        </p:nvPicPr>
        <p:blipFill>
          <a:blip r:embed="rId4"/>
          <a:stretch>
            <a:fillRect/>
          </a:stretch>
        </p:blipFill>
        <p:spPr>
          <a:xfrm>
            <a:off x="603250" y="1517015"/>
            <a:ext cx="3557270" cy="2108835"/>
          </a:xfrm>
          <a:prstGeom prst="rect">
            <a:avLst/>
          </a:prstGeom>
        </p:spPr>
      </p:pic>
      <p:pic>
        <p:nvPicPr>
          <p:cNvPr id="20" name="Picture 19"/>
          <p:cNvPicPr>
            <a:picLocks noChangeAspect="1"/>
          </p:cNvPicPr>
          <p:nvPr/>
        </p:nvPicPr>
        <p:blipFill>
          <a:blip r:embed="rId5"/>
          <a:stretch>
            <a:fillRect/>
          </a:stretch>
        </p:blipFill>
        <p:spPr>
          <a:xfrm>
            <a:off x="5080635" y="1518920"/>
            <a:ext cx="3552190" cy="2106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lstStyle/>
          <a:p>
            <a:pPr algn="r">
              <a:lnSpc>
                <a:spcPct val="100000"/>
              </a:lnSpc>
            </a:pPr>
            <a:r>
              <a:rPr lang="en-US" altLang="de-DE" sz="1100" b="0" strike="noStrike" spc="-1">
                <a:solidFill>
                  <a:srgbClr val="FFFFFF"/>
                </a:solidFill>
                <a:latin typeface="Arial" panose="020B0604020202090204"/>
                <a:ea typeface="Arial" panose="020B0604020202090204"/>
              </a:rPr>
              <a:t>Darren Lam, Hasham Hussain, Pedro Videira, </a:t>
            </a:r>
            <a:r>
              <a:rPr lang="en-US" altLang="de-DE" sz="1100" spc="-1">
                <a:solidFill>
                  <a:srgbClr val="FFFFFF"/>
                </a:solidFill>
                <a:latin typeface="Arial" panose="020B0604020202090204"/>
                <a:ea typeface="Arial" panose="020B0604020202090204"/>
                <a:sym typeface="+mn-ea"/>
              </a:rPr>
              <a:t>Zhu Xing Guang </a:t>
            </a:r>
            <a:r>
              <a:rPr lang="de-DE" sz="1100" b="0" strike="noStrike" spc="-1">
                <a:solidFill>
                  <a:schemeClr val="bg1"/>
                </a:solidFill>
                <a:latin typeface="Arial" panose="020B0604020202090204"/>
                <a:ea typeface="Arial" panose="020B0604020202090204"/>
              </a:rPr>
              <a:t>| </a:t>
            </a:r>
            <a:r>
              <a:rPr lang="en-US" altLang="de-DE" sz="1100" b="0" strike="noStrike" spc="-1">
                <a:solidFill>
                  <a:schemeClr val="bg1"/>
                </a:solidFill>
                <a:latin typeface="Arial" panose="020B0604020202090204"/>
                <a:ea typeface="Arial" panose="020B0604020202090204"/>
              </a:rPr>
              <a:t>Particle Matching</a:t>
            </a:r>
            <a:r>
              <a:rPr lang="de-DE" sz="1100" b="0" strike="noStrike" spc="-1">
                <a:solidFill>
                  <a:schemeClr val="bg1"/>
                </a:solidFill>
                <a:latin typeface="Arial" panose="020B0604020202090204"/>
                <a:ea typeface="Arial" panose="020B0604020202090204"/>
              </a:rPr>
              <a:t> </a:t>
            </a:r>
            <a:r>
              <a:rPr lang="de-DE" sz="1100" b="0" strike="noStrike" spc="-1">
                <a:solidFill>
                  <a:srgbClr val="FFFFFF"/>
                </a:solidFill>
                <a:latin typeface="Arial" panose="020B0604020202090204"/>
                <a:ea typeface="Arial" panose="020B0604020202090204"/>
              </a:rPr>
              <a:t>| </a:t>
            </a:r>
            <a:r>
              <a:rPr lang="en-US" altLang="de-DE" sz="1100" b="0" strike="noStrike" spc="-1">
                <a:solidFill>
                  <a:srgbClr val="FFFFFF"/>
                </a:solidFill>
                <a:latin typeface="Arial" panose="020B0604020202090204"/>
                <a:ea typeface="Arial" panose="020B0604020202090204"/>
              </a:rPr>
              <a:t>MBD</a:t>
            </a:r>
            <a:r>
              <a:rPr lang="de-DE" sz="1100" b="0" strike="noStrike" spc="-1">
                <a:solidFill>
                  <a:srgbClr val="FFFFFF"/>
                </a:solidFill>
                <a:latin typeface="Arial" panose="020B0604020202090204"/>
                <a:ea typeface="Arial" panose="020B0604020202090204"/>
              </a:rPr>
              <a:t> </a:t>
            </a:r>
            <a:r>
              <a:rPr lang="de-DE" sz="1100" b="0" strike="noStrike" spc="-1">
                <a:solidFill>
                  <a:srgbClr val="00FFFF"/>
                </a:solidFill>
                <a:latin typeface="Arial" panose="020B0604020202090204"/>
                <a:ea typeface="Arial" panose="020B0604020202090204"/>
              </a:rPr>
              <a:t>|</a:t>
            </a:r>
            <a:r>
              <a:rPr lang="de-DE" sz="1100" b="0" strike="noStrike" spc="-1">
                <a:solidFill>
                  <a:srgbClr val="FFFFFF"/>
                </a:solidFill>
                <a:latin typeface="Arial" panose="020B0604020202090204"/>
                <a:ea typeface="Arial" panose="020B0604020202090204"/>
              </a:rPr>
              <a:t> </a:t>
            </a:r>
            <a:r>
              <a:rPr lang="en-US" altLang="de-DE" sz="1100" b="0" strike="noStrike" spc="-1">
                <a:solidFill>
                  <a:srgbClr val="FFFFFF"/>
                </a:solidFill>
                <a:latin typeface="Arial" panose="020B0604020202090204"/>
                <a:ea typeface="Arial" panose="020B0604020202090204"/>
              </a:rPr>
              <a:t>15</a:t>
            </a:r>
            <a:endParaRPr lang="en-US" altLang="de-DE" sz="1100" b="0" strike="noStrike" spc="-1">
              <a:solidFill>
                <a:srgbClr val="FFFFFF"/>
              </a:solidFill>
              <a:latin typeface="Arial" panose="020B0604020202090204"/>
              <a:ea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48880" y="39370"/>
            <a:ext cx="8520120" cy="572400"/>
          </a:xfrm>
          <a:prstGeom prst="rect">
            <a:avLst/>
          </a:prstGeom>
          <a:noFill/>
          <a:ln>
            <a:noFill/>
          </a:ln>
        </p:spPr>
        <p:txBody>
          <a:bodyPr tIns="91440" bIns="91440">
            <a:noAutofit/>
          </a:bodyPr>
          <a:lstStyle/>
          <a:p>
            <a:pPr>
              <a:lnSpc>
                <a:spcPct val="100000"/>
              </a:lnSpc>
            </a:pPr>
            <a:r>
              <a:rPr lang="en-US" altLang="de-DE" sz="2800" b="0" strike="noStrike" spc="-1">
                <a:solidFill>
                  <a:srgbClr val="0057D4"/>
                </a:solidFill>
                <a:latin typeface="Arial" panose="020B0604020202090204"/>
              </a:rPr>
              <a:t>Quantum Annealing </a:t>
            </a:r>
            <a:endParaRPr lang="en-US" altLang="de-DE" sz="2800" b="0" strike="noStrike" spc="-1">
              <a:solidFill>
                <a:srgbClr val="0057D4"/>
              </a:solidFill>
              <a:latin typeface="Arial" panose="020B0604020202090204"/>
            </a:endParaRPr>
          </a:p>
        </p:txBody>
      </p:sp>
      <p:grpSp>
        <p:nvGrpSpPr>
          <p:cNvPr id="2" name="Group 1"/>
          <p:cNvGrpSpPr/>
          <p:nvPr/>
        </p:nvGrpSpPr>
        <p:grpSpPr>
          <a:xfrm>
            <a:off x="522605" y="1991995"/>
            <a:ext cx="8172450" cy="1159510"/>
            <a:chOff x="812" y="3265"/>
            <a:chExt cx="11679" cy="1570"/>
          </a:xfrm>
        </p:grpSpPr>
        <p:sp>
          <p:nvSpPr>
            <p:cNvPr id="6" name="五边形 5"/>
            <p:cNvSpPr/>
            <p:nvPr/>
          </p:nvSpPr>
          <p:spPr>
            <a:xfrm>
              <a:off x="812" y="3265"/>
              <a:ext cx="3019" cy="157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Problem</a:t>
              </a:r>
              <a:endParaRPr kumimoji="1" lang="en-US" altLang="zh-CN" dirty="0">
                <a:solidFill>
                  <a:schemeClr val="tx1"/>
                </a:solidFill>
              </a:endParaRPr>
            </a:p>
            <a:p>
              <a:pPr algn="ctr"/>
              <a:r>
                <a:rPr kumimoji="1" lang="en-US" altLang="zh-CN" dirty="0">
                  <a:solidFill>
                    <a:schemeClr val="tx1"/>
                  </a:solidFill>
                </a:rPr>
                <a:t>Definition</a:t>
              </a:r>
              <a:endParaRPr kumimoji="1" lang="zh-CN" altLang="en-US" dirty="0">
                <a:solidFill>
                  <a:schemeClr val="tx1"/>
                </a:solidFill>
              </a:endParaRPr>
            </a:p>
          </p:txBody>
        </p:sp>
        <p:sp>
          <p:nvSpPr>
            <p:cNvPr id="7" name="燕尾形 6"/>
            <p:cNvSpPr/>
            <p:nvPr/>
          </p:nvSpPr>
          <p:spPr>
            <a:xfrm>
              <a:off x="3322" y="3265"/>
              <a:ext cx="3421" cy="1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Formulation of Q matrix</a:t>
              </a:r>
              <a:endParaRPr kumimoji="1" lang="zh-CN" altLang="en-US" sz="1400" dirty="0">
                <a:solidFill>
                  <a:schemeClr val="tx1"/>
                </a:solidFill>
              </a:endParaRPr>
            </a:p>
          </p:txBody>
        </p:sp>
        <p:sp>
          <p:nvSpPr>
            <p:cNvPr id="10" name="燕尾形 9"/>
            <p:cNvSpPr/>
            <p:nvPr/>
          </p:nvSpPr>
          <p:spPr>
            <a:xfrm>
              <a:off x="6344" y="3265"/>
              <a:ext cx="3421" cy="1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Problem</a:t>
              </a:r>
              <a:endParaRPr kumimoji="1" lang="en-US" altLang="zh-CN" dirty="0">
                <a:solidFill>
                  <a:schemeClr val="tx1"/>
                </a:solidFill>
              </a:endParaRPr>
            </a:p>
            <a:p>
              <a:pPr algn="ctr"/>
              <a:r>
                <a:rPr kumimoji="1" lang="en-US" altLang="zh-CN" dirty="0">
                  <a:solidFill>
                    <a:schemeClr val="tx1"/>
                  </a:solidFill>
                </a:rPr>
                <a:t>Mapping </a:t>
              </a:r>
              <a:endParaRPr kumimoji="1" lang="zh-CN" altLang="en-US" dirty="0">
                <a:solidFill>
                  <a:schemeClr val="tx1"/>
                </a:solidFill>
              </a:endParaRPr>
            </a:p>
          </p:txBody>
        </p:sp>
        <p:sp>
          <p:nvSpPr>
            <p:cNvPr id="13" name="燕尾形 12"/>
            <p:cNvSpPr/>
            <p:nvPr/>
          </p:nvSpPr>
          <p:spPr>
            <a:xfrm>
              <a:off x="9255" y="3265"/>
              <a:ext cx="3236" cy="1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Quantum Annealing</a:t>
              </a:r>
              <a:endParaRPr kumimoji="1" lang="zh-CN" altLang="en-US" sz="1400" dirty="0">
                <a:solidFill>
                  <a:schemeClr val="tx1"/>
                </a:solidFill>
              </a:endParaRPr>
            </a:p>
          </p:txBody>
        </p:sp>
      </p:grpSp>
      <p:sp>
        <p:nvSpPr>
          <p:cNvPr id="3" name="Up Arrow 2"/>
          <p:cNvSpPr/>
          <p:nvPr/>
        </p:nvSpPr>
        <p:spPr>
          <a:xfrm>
            <a:off x="5302885" y="3496945"/>
            <a:ext cx="575945" cy="72009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3155"/>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16</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What is a Qubit? </a:t>
            </a:r>
            <a:endParaRPr lang="en-US" altLang="de-DE" sz="2800" b="0" strike="noStrike" spc="-1">
              <a:solidFill>
                <a:srgbClr val="0057D4"/>
              </a:solidFill>
              <a:latin typeface="Arial" panose="020B0604020202090204"/>
            </a:endParaRPr>
          </a:p>
        </p:txBody>
      </p:sp>
      <p:pic>
        <p:nvPicPr>
          <p:cNvPr id="3" name="Picture 2">
            <a:hlinkClick r:id="rId2" tooltip="" action="ppaction://hlinkfile"/>
          </p:cNvPr>
          <p:cNvPicPr>
            <a:picLocks noChangeAspect="1"/>
          </p:cNvPicPr>
          <p:nvPr/>
        </p:nvPicPr>
        <p:blipFill>
          <a:blip r:embed="rId3"/>
          <a:stretch>
            <a:fillRect/>
          </a:stretch>
        </p:blipFill>
        <p:spPr>
          <a:xfrm>
            <a:off x="2400935" y="849630"/>
            <a:ext cx="4342130" cy="2557145"/>
          </a:xfrm>
          <a:prstGeom prst="rect">
            <a:avLst/>
          </a:prstGeom>
        </p:spPr>
      </p:pic>
      <p:sp>
        <p:nvSpPr>
          <p:cNvPr id="4" name="Text Box 3"/>
          <p:cNvSpPr txBox="1"/>
          <p:nvPr/>
        </p:nvSpPr>
        <p:spPr>
          <a:xfrm>
            <a:off x="822325" y="3554730"/>
            <a:ext cx="7498080" cy="922020"/>
          </a:xfrm>
          <a:prstGeom prst="rect">
            <a:avLst/>
          </a:prstGeom>
          <a:noFill/>
        </p:spPr>
        <p:txBody>
          <a:bodyPr wrap="square" rtlCol="0">
            <a:spAutoFit/>
          </a:bodyPr>
          <a:p>
            <a:pPr marL="285750" indent="-285750">
              <a:buFont typeface="Arial" panose="020B0604020202090204" pitchFamily="34" charset="0"/>
              <a:buChar char="•"/>
            </a:pPr>
            <a:r>
              <a:rPr lang="en-US"/>
              <a:t>Fundamental building blocks to perform quantum computation.</a:t>
            </a:r>
            <a:endParaRPr lang="en-US"/>
          </a:p>
          <a:p>
            <a:pPr indent="0">
              <a:buFont typeface="Arial" panose="020B0604020202090204" pitchFamily="34" charset="0"/>
              <a:buNone/>
            </a:pPr>
            <a:endParaRPr lang="en-US"/>
          </a:p>
          <a:p>
            <a:pPr marL="285750" indent="-285750">
              <a:buFont typeface="Arial" panose="020B0604020202090204" pitchFamily="34" charset="0"/>
              <a:buChar char="•"/>
            </a:pPr>
            <a:r>
              <a:rPr lang="en-US"/>
              <a:t>Can exist in superposition of 1 and 0.</a:t>
            </a:r>
            <a:endParaRPr lang="en-US"/>
          </a:p>
        </p:txBody>
      </p:sp>
      <p:sp>
        <p:nvSpPr>
          <p:cNvPr id="5" name="Text Box 4">
            <a:hlinkClick r:id="rId2" tooltip="" action="ppaction://hlinkfile"/>
          </p:cNvPr>
          <p:cNvSpPr txBox="1"/>
          <p:nvPr/>
        </p:nvSpPr>
        <p:spPr>
          <a:xfrm>
            <a:off x="6743065" y="3161665"/>
            <a:ext cx="345440" cy="245110"/>
          </a:xfrm>
          <a:prstGeom prst="rect">
            <a:avLst/>
          </a:prstGeom>
          <a:noFill/>
        </p:spPr>
        <p:txBody>
          <a:bodyPr wrap="square" rtlCol="0">
            <a:spAutoFit/>
          </a:bodyPr>
          <a:p>
            <a:r>
              <a:rPr lang="en-US" sz="1000"/>
              <a:t>[1]</a:t>
            </a:r>
            <a:endParaRPr lang="en-US" sz="1000"/>
          </a:p>
        </p:txBody>
      </p:sp>
      <p:sp>
        <p:nvSpPr>
          <p:cNvPr id="6" name="Text Box 5">
            <a:hlinkClick r:id="rId2" action="ppaction://hlinkfile"/>
          </p:cNvPr>
          <p:cNvSpPr txBox="1"/>
          <p:nvPr/>
        </p:nvSpPr>
        <p:spPr>
          <a:xfrm>
            <a:off x="311785" y="4618355"/>
            <a:ext cx="6123940" cy="245110"/>
          </a:xfrm>
          <a:prstGeom prst="rect">
            <a:avLst/>
          </a:prstGeom>
          <a:noFill/>
        </p:spPr>
        <p:txBody>
          <a:bodyPr wrap="square" rtlCol="0">
            <a:spAutoFit/>
          </a:bodyPr>
          <a:p>
            <a:r>
              <a:rPr lang="en-US" sz="1000"/>
              <a:t>[1] Copyright : https://docs.dwavesys.com/docs/latest/c_gs_2.htm</a:t>
            </a:r>
            <a:r>
              <a:rPr lang="en-US" sz="700"/>
              <a:t>l</a:t>
            </a:r>
            <a:endParaRPr lang="en-US" sz="7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17</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Chimera Architure </a:t>
            </a:r>
            <a:endParaRPr lang="en-US" altLang="de-DE" sz="2800" b="0" strike="noStrike" spc="-1">
              <a:solidFill>
                <a:srgbClr val="0057D4"/>
              </a:solidFill>
              <a:latin typeface="Arial" panose="020B0604020202090204"/>
            </a:endParaRPr>
          </a:p>
        </p:txBody>
      </p:sp>
      <p:pic>
        <p:nvPicPr>
          <p:cNvPr id="2" name="Picture 1" descr="Chimera_2x2_unit_cells">
            <a:hlinkClick r:id="rId2" tooltip="" action="ppaction://hlinkfile"/>
          </p:cNvPr>
          <p:cNvPicPr>
            <a:picLocks noChangeAspect="1"/>
          </p:cNvPicPr>
          <p:nvPr/>
        </p:nvPicPr>
        <p:blipFill>
          <a:blip r:embed="rId3"/>
          <a:srcRect/>
          <a:stretch>
            <a:fillRect/>
          </a:stretch>
        </p:blipFill>
        <p:spPr>
          <a:xfrm>
            <a:off x="5615940" y="612140"/>
            <a:ext cx="2592000" cy="3674163"/>
          </a:xfrm>
          <a:prstGeom prst="rect">
            <a:avLst/>
          </a:prstGeom>
        </p:spPr>
      </p:pic>
      <p:sp>
        <p:nvSpPr>
          <p:cNvPr id="4" name="Text Box 3"/>
          <p:cNvSpPr txBox="1"/>
          <p:nvPr/>
        </p:nvSpPr>
        <p:spPr>
          <a:xfrm>
            <a:off x="469265" y="909955"/>
            <a:ext cx="4981575" cy="2630170"/>
          </a:xfrm>
          <a:prstGeom prst="rect">
            <a:avLst/>
          </a:prstGeom>
          <a:noFill/>
        </p:spPr>
        <p:txBody>
          <a:bodyPr wrap="square" rtlCol="0">
            <a:spAutoFit/>
          </a:bodyPr>
          <a:p>
            <a:pPr marL="342900" indent="-342900">
              <a:buFont typeface="Arial" panose="020B0604020202090204" pitchFamily="34" charset="0"/>
              <a:buAutoNum type="arabicPeriod"/>
            </a:pPr>
            <a:r>
              <a:rPr lang="en-US" sz="1500"/>
              <a:t>Overview</a:t>
            </a:r>
            <a:endParaRPr lang="en-US" sz="1500"/>
          </a:p>
          <a:p>
            <a:pPr marL="800100" lvl="1" indent="-342900">
              <a:buFont typeface="Arial" panose="020B0604020202090204" pitchFamily="34" charset="0"/>
              <a:buChar char="•"/>
            </a:pPr>
            <a:r>
              <a:rPr lang="en-US" sz="1500"/>
              <a:t>Designed for quantum annealing.</a:t>
            </a:r>
            <a:endParaRPr lang="en-US" sz="1500"/>
          </a:p>
          <a:p>
            <a:pPr marL="800100" lvl="1" indent="-342900">
              <a:buFont typeface="Arial" panose="020B0604020202090204" pitchFamily="34" charset="0"/>
              <a:buChar char="•"/>
            </a:pPr>
            <a:r>
              <a:rPr lang="en-US" sz="1500"/>
              <a:t>A 2D lattice structure</a:t>
            </a:r>
            <a:endParaRPr lang="en-US" sz="1500"/>
          </a:p>
          <a:p>
            <a:pPr marL="342900" indent="-342900">
              <a:buFont typeface="Arial" panose="020B0604020202090204" pitchFamily="34" charset="0"/>
              <a:buAutoNum type="arabicPeriod"/>
            </a:pPr>
            <a:r>
              <a:rPr lang="en-US" sz="1500"/>
              <a:t>Unit Cell </a:t>
            </a:r>
            <a:endParaRPr lang="en-US" sz="1500"/>
          </a:p>
          <a:p>
            <a:pPr marL="800100" lvl="1" indent="-342900">
              <a:buFont typeface="Arial" panose="020B0604020202090204" pitchFamily="34" charset="0"/>
              <a:buChar char="•"/>
            </a:pPr>
            <a:r>
              <a:rPr lang="en-US" sz="1500"/>
              <a:t>Basic building block of the architecture.</a:t>
            </a:r>
            <a:endParaRPr lang="en-US" sz="1500"/>
          </a:p>
          <a:p>
            <a:pPr marL="800100" lvl="1" indent="-342900">
              <a:buFont typeface="Arial" panose="020B0604020202090204" pitchFamily="34" charset="0"/>
              <a:buChar char="•"/>
            </a:pPr>
            <a:r>
              <a:rPr lang="en-US" sz="1500"/>
              <a:t>Contains 8 interconnected qubits.</a:t>
            </a:r>
            <a:endParaRPr lang="en-US" sz="1500"/>
          </a:p>
          <a:p>
            <a:pPr marL="342900" indent="-342900">
              <a:buFont typeface="Arial" panose="020B0604020202090204" pitchFamily="34" charset="0"/>
              <a:buAutoNum type="arabicPeriod"/>
            </a:pPr>
            <a:r>
              <a:rPr lang="en-US" sz="1500"/>
              <a:t>Qubit Connection</a:t>
            </a:r>
            <a:endParaRPr lang="en-US" sz="1500"/>
          </a:p>
          <a:p>
            <a:pPr marL="800100" lvl="1" indent="-342900">
              <a:buFont typeface="Arial" panose="020B0604020202090204" pitchFamily="34" charset="0"/>
              <a:buChar char="•"/>
            </a:pPr>
            <a:r>
              <a:rPr lang="en-US" sz="1500"/>
              <a:t>Each qubit connected up to 6 neighboring qubits within the unit cell.</a:t>
            </a:r>
            <a:endParaRPr lang="en-US" sz="1500"/>
          </a:p>
          <a:p>
            <a:pPr marL="800100" lvl="1" indent="-342900">
              <a:buFont typeface="Arial" panose="020B0604020202090204" pitchFamily="34" charset="0"/>
              <a:buChar char="•"/>
            </a:pPr>
            <a:r>
              <a:rPr lang="en-US" sz="1500"/>
              <a:t>Provides local interactions.</a:t>
            </a:r>
            <a:endParaRPr lang="en-US" sz="1500"/>
          </a:p>
          <a:p>
            <a:pPr marL="800100" lvl="1" indent="-342900">
              <a:buFont typeface="Arial" panose="020B0604020202090204" pitchFamily="34" charset="0"/>
              <a:buChar char="•"/>
            </a:pPr>
            <a:endParaRPr lang="en-US" sz="1500"/>
          </a:p>
        </p:txBody>
      </p:sp>
      <p:sp>
        <p:nvSpPr>
          <p:cNvPr id="6" name="Text Box 5">
            <a:hlinkClick r:id="rId2" tooltip="" action="ppaction://hlinkfile"/>
          </p:cNvPr>
          <p:cNvSpPr txBox="1"/>
          <p:nvPr/>
        </p:nvSpPr>
        <p:spPr>
          <a:xfrm>
            <a:off x="8283575" y="4041140"/>
            <a:ext cx="345440" cy="245110"/>
          </a:xfrm>
          <a:prstGeom prst="rect">
            <a:avLst/>
          </a:prstGeom>
          <a:noFill/>
        </p:spPr>
        <p:txBody>
          <a:bodyPr wrap="square" rtlCol="0">
            <a:spAutoFit/>
          </a:bodyPr>
          <a:p>
            <a:r>
              <a:rPr lang="en-US" sz="1000"/>
              <a:t>[2]</a:t>
            </a:r>
            <a:endParaRPr lang="en-US" sz="1000"/>
          </a:p>
        </p:txBody>
      </p:sp>
      <p:sp>
        <p:nvSpPr>
          <p:cNvPr id="7" name="Text Box 6">
            <a:hlinkClick r:id="rId4" action="ppaction://hlinkfile"/>
          </p:cNvPr>
          <p:cNvSpPr txBox="1"/>
          <p:nvPr/>
        </p:nvSpPr>
        <p:spPr>
          <a:xfrm>
            <a:off x="311785" y="4618355"/>
            <a:ext cx="6123940" cy="245110"/>
          </a:xfrm>
          <a:prstGeom prst="rect">
            <a:avLst/>
          </a:prstGeom>
          <a:noFill/>
        </p:spPr>
        <p:txBody>
          <a:bodyPr wrap="square" rtlCol="0">
            <a:spAutoFit/>
          </a:bodyPr>
          <a:p>
            <a:pPr lvl="1" indent="0">
              <a:buFont typeface="Arial" panose="020B0604020202090204" pitchFamily="34" charset="0"/>
              <a:buNone/>
            </a:pPr>
            <a:r>
              <a:rPr lang="en-US" sz="1000"/>
              <a:t>[2] Copyright : </a:t>
            </a:r>
            <a:r>
              <a:rPr lang="en-US" sz="1000">
                <a:sym typeface="+mn-ea"/>
              </a:rPr>
              <a:t>https://docs.dwavesys.com/docs/latest/c_gs_4.html</a:t>
            </a:r>
            <a:endParaRPr lang="en-US" sz="7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3155"/>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18</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From Physical Qubits to Logical Qubits </a:t>
            </a:r>
            <a:endParaRPr lang="en-US" altLang="de-DE" sz="2800" b="0" strike="noStrike" spc="-1">
              <a:solidFill>
                <a:srgbClr val="0057D4"/>
              </a:solidFill>
              <a:latin typeface="Arial" panose="020B0604020202090204"/>
            </a:endParaRPr>
          </a:p>
        </p:txBody>
      </p:sp>
      <p:pic>
        <p:nvPicPr>
          <p:cNvPr id="3" name="Picture 2" descr="chain_triangle_four_qubits">
            <a:hlinkClick r:id="rId2" tooltip="" action="ppaction://hlinkfile"/>
          </p:cNvPr>
          <p:cNvPicPr>
            <a:picLocks noChangeAspect="1"/>
          </p:cNvPicPr>
          <p:nvPr/>
        </p:nvPicPr>
        <p:blipFill>
          <a:blip r:embed="rId3"/>
          <a:stretch>
            <a:fillRect/>
          </a:stretch>
        </p:blipFill>
        <p:spPr>
          <a:xfrm>
            <a:off x="4718050" y="697865"/>
            <a:ext cx="3872230" cy="3747135"/>
          </a:xfrm>
          <a:prstGeom prst="rect">
            <a:avLst/>
          </a:prstGeom>
        </p:spPr>
      </p:pic>
      <p:sp>
        <p:nvSpPr>
          <p:cNvPr id="7" name="Text Box 6"/>
          <p:cNvSpPr txBox="1"/>
          <p:nvPr/>
        </p:nvSpPr>
        <p:spPr>
          <a:xfrm>
            <a:off x="311785" y="923925"/>
            <a:ext cx="4700905" cy="922020"/>
          </a:xfrm>
          <a:prstGeom prst="rect">
            <a:avLst/>
          </a:prstGeom>
          <a:noFill/>
        </p:spPr>
        <p:txBody>
          <a:bodyPr wrap="square" rtlCol="0">
            <a:spAutoFit/>
          </a:bodyPr>
          <a:p>
            <a:pPr indent="0">
              <a:buFont typeface="Arial" panose="020B0604020202090204" pitchFamily="34" charset="0"/>
              <a:buNone/>
            </a:pPr>
            <a:r>
              <a:rPr lang="en-US"/>
              <a:t>Purpose : To increase the number of 	  coupling</a:t>
            </a:r>
            <a:endParaRPr lang="en-US"/>
          </a:p>
          <a:p>
            <a:pPr indent="0">
              <a:buFont typeface="Arial" panose="020B0604020202090204" pitchFamily="34" charset="0"/>
              <a:buNone/>
            </a:pPr>
            <a:endParaRPr lang="en-US"/>
          </a:p>
        </p:txBody>
      </p:sp>
      <p:pic>
        <p:nvPicPr>
          <p:cNvPr id="12" name="Picture 11" descr="Screenshot 2023-06-02 at 1.30.34 PM"/>
          <p:cNvPicPr>
            <a:picLocks noChangeAspect="1"/>
          </p:cNvPicPr>
          <p:nvPr/>
        </p:nvPicPr>
        <p:blipFill>
          <a:blip r:embed="rId4"/>
          <a:stretch>
            <a:fillRect/>
          </a:stretch>
        </p:blipFill>
        <p:spPr>
          <a:xfrm>
            <a:off x="1350010" y="2195195"/>
            <a:ext cx="2623820" cy="1800860"/>
          </a:xfrm>
          <a:prstGeom prst="rect">
            <a:avLst/>
          </a:prstGeom>
        </p:spPr>
      </p:pic>
      <p:cxnSp>
        <p:nvCxnSpPr>
          <p:cNvPr id="13" name="Curved Connector 12"/>
          <p:cNvCxnSpPr>
            <a:stCxn id="12" idx="3"/>
          </p:cNvCxnSpPr>
          <p:nvPr/>
        </p:nvCxnSpPr>
        <p:spPr>
          <a:xfrm flipV="1">
            <a:off x="3973830" y="1021080"/>
            <a:ext cx="2280285" cy="2074545"/>
          </a:xfrm>
          <a:prstGeom prst="curvedConnector3">
            <a:avLst>
              <a:gd name="adj1" fmla="val 50014"/>
            </a:avLst>
          </a:prstGeom>
          <a:ln>
            <a:solidFill>
              <a:srgbClr val="FF0000"/>
            </a:solidFill>
            <a:tailEnd type="arrow" w="med" len="med"/>
          </a:ln>
        </p:spPr>
        <p:style>
          <a:lnRef idx="3">
            <a:schemeClr val="accent4"/>
          </a:lnRef>
          <a:fillRef idx="0">
            <a:schemeClr val="accent4"/>
          </a:fillRef>
          <a:effectRef idx="2">
            <a:schemeClr val="accent4"/>
          </a:effectRef>
          <a:fontRef idx="minor">
            <a:schemeClr val="tx1"/>
          </a:fontRef>
        </p:style>
      </p:cxnSp>
      <p:sp>
        <p:nvSpPr>
          <p:cNvPr id="14" name="Text Box 13">
            <a:hlinkClick r:id="rId5" action="ppaction://hlinkfile"/>
          </p:cNvPr>
          <p:cNvSpPr txBox="1"/>
          <p:nvPr/>
        </p:nvSpPr>
        <p:spPr>
          <a:xfrm>
            <a:off x="311785" y="4618355"/>
            <a:ext cx="6123940" cy="245110"/>
          </a:xfrm>
          <a:prstGeom prst="rect">
            <a:avLst/>
          </a:prstGeom>
          <a:noFill/>
        </p:spPr>
        <p:txBody>
          <a:bodyPr wrap="square" rtlCol="0">
            <a:spAutoFit/>
          </a:bodyPr>
          <a:p>
            <a:pPr indent="0">
              <a:buFont typeface="Arial" panose="020B0604020202090204" pitchFamily="34" charset="0"/>
              <a:buNone/>
            </a:pPr>
            <a:r>
              <a:rPr lang="en-US" sz="1000"/>
              <a:t>[3] Copyright : </a:t>
            </a:r>
            <a:r>
              <a:rPr lang="en-US" sz="1000">
                <a:sym typeface="+mn-ea"/>
              </a:rPr>
              <a:t>https://docs.dwavesys.com/docs/latest/c_gs_7.html</a:t>
            </a:r>
            <a:endParaRPr lang="en-US" sz="700"/>
          </a:p>
        </p:txBody>
      </p:sp>
      <p:sp>
        <p:nvSpPr>
          <p:cNvPr id="15" name="Text Box 14">
            <a:hlinkClick r:id="rId2" tooltip="" action="ppaction://hlinkfile"/>
          </p:cNvPr>
          <p:cNvSpPr txBox="1"/>
          <p:nvPr/>
        </p:nvSpPr>
        <p:spPr>
          <a:xfrm>
            <a:off x="8465185" y="4094480"/>
            <a:ext cx="345440" cy="245110"/>
          </a:xfrm>
          <a:prstGeom prst="rect">
            <a:avLst/>
          </a:prstGeom>
          <a:noFill/>
        </p:spPr>
        <p:txBody>
          <a:bodyPr wrap="square" rtlCol="0">
            <a:spAutoFit/>
          </a:bodyPr>
          <a:p>
            <a:r>
              <a:rPr lang="en-US" sz="1000"/>
              <a:t>[3]</a:t>
            </a:r>
            <a:endParaRPr lang="en-US" sz="1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3155"/>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19</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spc="-1">
                <a:solidFill>
                  <a:srgbClr val="0057D4"/>
                </a:solidFill>
                <a:latin typeface="Arial" panose="020B0604020202090204"/>
                <a:sym typeface="+mn-ea"/>
              </a:rPr>
              <a:t>From Physical Qubits to Logical Qubits </a:t>
            </a:r>
            <a:endParaRPr lang="en-US" altLang="de-DE" sz="2800" b="0" strike="noStrike" spc="-1">
              <a:solidFill>
                <a:srgbClr val="0057D4"/>
              </a:solidFill>
              <a:latin typeface="Arial" panose="020B0604020202090204"/>
            </a:endParaRPr>
          </a:p>
        </p:txBody>
      </p:sp>
      <p:pic>
        <p:nvPicPr>
          <p:cNvPr id="2" name="Picture 1"/>
          <p:cNvPicPr>
            <a:picLocks noChangeAspect="1"/>
          </p:cNvPicPr>
          <p:nvPr/>
        </p:nvPicPr>
        <p:blipFill>
          <a:blip r:embed="rId2"/>
          <a:stretch>
            <a:fillRect/>
          </a:stretch>
        </p:blipFill>
        <p:spPr>
          <a:xfrm>
            <a:off x="4948555" y="612140"/>
            <a:ext cx="3656330" cy="3684270"/>
          </a:xfrm>
          <a:prstGeom prst="rect">
            <a:avLst/>
          </a:prstGeom>
        </p:spPr>
      </p:pic>
      <p:sp>
        <p:nvSpPr>
          <p:cNvPr id="4" name="Text Box 3"/>
          <p:cNvSpPr txBox="1"/>
          <p:nvPr/>
        </p:nvSpPr>
        <p:spPr>
          <a:xfrm>
            <a:off x="311785" y="893445"/>
            <a:ext cx="3770630" cy="645160"/>
          </a:xfrm>
          <a:prstGeom prst="rect">
            <a:avLst/>
          </a:prstGeom>
          <a:noFill/>
        </p:spPr>
        <p:txBody>
          <a:bodyPr wrap="none" rtlCol="0">
            <a:spAutoFit/>
          </a:bodyPr>
          <a:p>
            <a:pPr marL="285750" indent="-285750">
              <a:buFont typeface="Arial" panose="020B0604020202090204" pitchFamily="34" charset="0"/>
              <a:buChar char="•"/>
            </a:pPr>
            <a:r>
              <a:rPr lang="en-US"/>
              <a:t>Chains for 3 particles simulation </a:t>
            </a:r>
            <a:endParaRPr lang="en-US"/>
          </a:p>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b="0" strike="noStrike" spc="-1">
                <a:solidFill>
                  <a:srgbClr val="FFFFFF"/>
                </a:solidFill>
                <a:latin typeface="Arial" panose="020B0604020202090204"/>
                <a:ea typeface="Arial" panose="020B0604020202090204"/>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b="0" strike="noStrike" spc="-1">
                <a:solidFill>
                  <a:schemeClr val="bg1"/>
                </a:solidFill>
                <a:latin typeface="Arial" panose="020B0604020202090204"/>
                <a:ea typeface="Arial" panose="020B0604020202090204"/>
              </a:rPr>
              <a:t>| </a:t>
            </a:r>
            <a:r>
              <a:rPr lang="en-US" altLang="de-DE" sz="1100" b="0" strike="noStrike" spc="-1">
                <a:solidFill>
                  <a:schemeClr val="bg1"/>
                </a:solidFill>
                <a:latin typeface="Arial" panose="020B0604020202090204"/>
                <a:ea typeface="Arial" panose="020B0604020202090204"/>
              </a:rPr>
              <a:t>Particle Matching</a:t>
            </a:r>
            <a:r>
              <a:rPr lang="de-DE" sz="1100" b="0" strike="noStrike" spc="-1">
                <a:solidFill>
                  <a:schemeClr val="bg1"/>
                </a:solidFill>
                <a:latin typeface="Arial" panose="020B0604020202090204"/>
                <a:ea typeface="Arial" panose="020B0604020202090204"/>
              </a:rPr>
              <a:t> </a:t>
            </a:r>
            <a:r>
              <a:rPr lang="de-DE" sz="1100" b="0" strike="noStrike" spc="-1">
                <a:solidFill>
                  <a:srgbClr val="FFFFFF"/>
                </a:solidFill>
                <a:latin typeface="Arial" panose="020B0604020202090204"/>
                <a:ea typeface="Arial" panose="020B0604020202090204"/>
              </a:rPr>
              <a:t>|  </a:t>
            </a:r>
            <a:r>
              <a:rPr lang="en-US" altLang="de-DE" sz="1100" b="0" strike="noStrike" spc="-1">
                <a:solidFill>
                  <a:srgbClr val="FFFFFF"/>
                </a:solidFill>
                <a:latin typeface="Arial" panose="020B0604020202090204"/>
                <a:ea typeface="Arial" panose="020B0604020202090204"/>
              </a:rPr>
              <a:t>1</a:t>
            </a:r>
            <a:endParaRPr lang="en-US" altLang="de-DE" sz="1100" b="0" strike="noStrike" spc="-1">
              <a:solidFill>
                <a:srgbClr val="FFFFFF"/>
              </a:solidFill>
              <a:latin typeface="Arial" panose="020B0604020202090204"/>
              <a:ea typeface="Arial" panose="020B0604020202090204"/>
            </a:endParaRPr>
          </a:p>
        </p:txBody>
      </p:sp>
      <p:pic>
        <p:nvPicPr>
          <p:cNvPr id="84" name="Picture 83"/>
          <p:cNvPicPr/>
          <p:nvPr/>
        </p:nvPicPr>
        <p:blipFill>
          <a:blip r:embed="rId1"/>
          <a:stretch>
            <a:fillRect/>
          </a:stretch>
        </p:blipFill>
        <p:spPr>
          <a:xfrm>
            <a:off x="-72000" y="4739125"/>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Short Description</a:t>
            </a:r>
            <a:endParaRPr lang="en-US" altLang="de-DE" sz="2800" b="0" strike="noStrike" spc="-1">
              <a:solidFill>
                <a:srgbClr val="0057D4"/>
              </a:solidFill>
              <a:latin typeface="Arial" panose="020B0604020202090204"/>
            </a:endParaRPr>
          </a:p>
        </p:txBody>
      </p:sp>
      <p:sp>
        <p:nvSpPr>
          <p:cNvPr id="7" name="Text Box 6"/>
          <p:cNvSpPr txBox="1"/>
          <p:nvPr/>
        </p:nvSpPr>
        <p:spPr>
          <a:xfrm>
            <a:off x="457835" y="2825750"/>
            <a:ext cx="3649980" cy="1599565"/>
          </a:xfrm>
          <a:prstGeom prst="rect">
            <a:avLst/>
          </a:prstGeom>
          <a:noFill/>
        </p:spPr>
        <p:txBody>
          <a:bodyPr wrap="square" rtlCol="0">
            <a:spAutoFit/>
          </a:bodyPr>
          <a:p>
            <a:r>
              <a:rPr lang="en-US" sz="1600"/>
              <a:t>What is DEM ?</a:t>
            </a:r>
            <a:endParaRPr lang="en-US" sz="1600"/>
          </a:p>
          <a:p>
            <a:pPr marL="285750" indent="-285750">
              <a:buFont typeface="Arial" panose="020B0604020202090204" pitchFamily="34" charset="0"/>
              <a:buChar char="•"/>
            </a:pPr>
            <a:r>
              <a:rPr lang="en-US" sz="1600"/>
              <a:t>A type of numerical simulation technique.</a:t>
            </a:r>
            <a:endParaRPr lang="en-US" sz="1600"/>
          </a:p>
          <a:p>
            <a:pPr marL="285750" indent="-285750">
              <a:buFont typeface="Arial" panose="020B0604020202090204" pitchFamily="34" charset="0"/>
              <a:buChar char="•"/>
            </a:pPr>
            <a:r>
              <a:rPr lang="en-US" sz="1600"/>
              <a:t>A particle has physical properties e.g. shape, density</a:t>
            </a:r>
            <a:br>
              <a:rPr lang="en-US"/>
            </a:br>
            <a:endParaRPr lang="en-US"/>
          </a:p>
        </p:txBody>
      </p:sp>
      <p:pic>
        <p:nvPicPr>
          <p:cNvPr id="5" name="Picture 4"/>
          <p:cNvPicPr>
            <a:picLocks noChangeAspect="1"/>
          </p:cNvPicPr>
          <p:nvPr/>
        </p:nvPicPr>
        <p:blipFill>
          <a:blip r:embed="rId2"/>
          <a:stretch>
            <a:fillRect/>
          </a:stretch>
        </p:blipFill>
        <p:spPr>
          <a:xfrm>
            <a:off x="4676140" y="493395"/>
            <a:ext cx="3832860" cy="4370070"/>
          </a:xfrm>
          <a:prstGeom prst="rect">
            <a:avLst/>
          </a:prstGeom>
        </p:spPr>
      </p:pic>
      <p:sp>
        <p:nvSpPr>
          <p:cNvPr id="2" name="Text Box 1"/>
          <p:cNvSpPr txBox="1"/>
          <p:nvPr/>
        </p:nvSpPr>
        <p:spPr>
          <a:xfrm>
            <a:off x="457835" y="643890"/>
            <a:ext cx="3959225" cy="1322070"/>
          </a:xfrm>
          <a:prstGeom prst="rect">
            <a:avLst/>
          </a:prstGeom>
          <a:noFill/>
        </p:spPr>
        <p:txBody>
          <a:bodyPr wrap="square" rtlCol="0">
            <a:spAutoFit/>
          </a:bodyPr>
          <a:p>
            <a:pPr marL="285750" indent="-285750">
              <a:buFont typeface="Arial" panose="020B0604020202090204" pitchFamily="34" charset="0"/>
              <a:buChar char="•"/>
            </a:pPr>
            <a:r>
              <a:rPr lang="en-US" sz="1600"/>
              <a:t>Quantum Anneling speeds up cyclic particle simulations.</a:t>
            </a:r>
            <a:endParaRPr lang="en-US" sz="1600"/>
          </a:p>
          <a:p>
            <a:pPr marL="285750" indent="-285750">
              <a:buFont typeface="Arial" panose="020B0604020202090204" pitchFamily="34" charset="0"/>
              <a:buChar char="•"/>
            </a:pPr>
            <a:r>
              <a:rPr lang="en-US" sz="1600"/>
              <a:t>Assuming pure permutation per cycle.</a:t>
            </a:r>
            <a:endParaRPr lang="en-US" sz="1600"/>
          </a:p>
          <a:p>
            <a:pPr marL="285750" indent="-285750">
              <a:buFont typeface="Arial" panose="020B0604020202090204" pitchFamily="34" charset="0"/>
              <a:buChar char="•"/>
            </a:pPr>
            <a:r>
              <a:rPr lang="en-US" sz="1600"/>
              <a:t>Simulation data is retrieved from Discrete Element Simulations (DEM).</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lstStyle/>
          <a:p>
            <a:pPr algn="r">
              <a:lnSpc>
                <a:spcPct val="100000"/>
              </a:lnSpc>
            </a:pPr>
            <a:r>
              <a:rPr lang="en-US" altLang="de-DE" sz="1100" b="0" strike="noStrike" spc="-1">
                <a:solidFill>
                  <a:srgbClr val="FFFFFF"/>
                </a:solidFill>
                <a:latin typeface="Arial" panose="020B0604020202090204"/>
                <a:ea typeface="Arial" panose="020B0604020202090204"/>
              </a:rPr>
              <a:t>Darren Lam, Hasham Hussain, Pedro Videira, </a:t>
            </a:r>
            <a:r>
              <a:rPr lang="en-US" altLang="de-DE" sz="1100" spc="-1">
                <a:solidFill>
                  <a:srgbClr val="FFFFFF"/>
                </a:solidFill>
                <a:latin typeface="Arial" panose="020B0604020202090204"/>
                <a:ea typeface="Arial" panose="020B0604020202090204"/>
                <a:sym typeface="+mn-ea"/>
              </a:rPr>
              <a:t>Zhu Xing Guang </a:t>
            </a:r>
            <a:r>
              <a:rPr lang="de-DE" sz="1100" b="0" strike="noStrike" spc="-1">
                <a:solidFill>
                  <a:schemeClr val="bg1"/>
                </a:solidFill>
                <a:latin typeface="Arial" panose="020B0604020202090204"/>
                <a:ea typeface="Arial" panose="020B0604020202090204"/>
              </a:rPr>
              <a:t>| </a:t>
            </a:r>
            <a:r>
              <a:rPr lang="en-US" altLang="de-DE" sz="1100" b="0" strike="noStrike" spc="-1">
                <a:solidFill>
                  <a:schemeClr val="bg1"/>
                </a:solidFill>
                <a:latin typeface="Arial" panose="020B0604020202090204"/>
                <a:ea typeface="Arial" panose="020B0604020202090204"/>
              </a:rPr>
              <a:t>Particle Matching</a:t>
            </a:r>
            <a:r>
              <a:rPr lang="de-DE" sz="1100" b="0" strike="noStrike" spc="-1">
                <a:solidFill>
                  <a:schemeClr val="bg1"/>
                </a:solidFill>
                <a:latin typeface="Arial" panose="020B0604020202090204"/>
                <a:ea typeface="Arial" panose="020B0604020202090204"/>
              </a:rPr>
              <a:t> </a:t>
            </a:r>
            <a:r>
              <a:rPr lang="de-DE" sz="1100" b="0" strike="noStrike" spc="-1">
                <a:solidFill>
                  <a:srgbClr val="FFFFFF"/>
                </a:solidFill>
                <a:latin typeface="Arial" panose="020B0604020202090204"/>
                <a:ea typeface="Arial" panose="020B0604020202090204"/>
              </a:rPr>
              <a:t>| </a:t>
            </a:r>
            <a:r>
              <a:rPr lang="en-US" altLang="de-DE" sz="1100" b="0" strike="noStrike" spc="-1">
                <a:solidFill>
                  <a:srgbClr val="FFFFFF"/>
                </a:solidFill>
                <a:latin typeface="Arial" panose="020B0604020202090204"/>
                <a:ea typeface="Arial" panose="020B0604020202090204"/>
              </a:rPr>
              <a:t>MBD</a:t>
            </a:r>
            <a:r>
              <a:rPr lang="de-DE" sz="1100" b="0" strike="noStrike" spc="-1">
                <a:solidFill>
                  <a:srgbClr val="FFFFFF"/>
                </a:solidFill>
                <a:latin typeface="Arial" panose="020B0604020202090204"/>
                <a:ea typeface="Arial" panose="020B0604020202090204"/>
              </a:rPr>
              <a:t> </a:t>
            </a:r>
            <a:r>
              <a:rPr lang="de-DE" sz="1100" b="0" strike="noStrike" spc="-1">
                <a:solidFill>
                  <a:srgbClr val="00FFFF"/>
                </a:solidFill>
                <a:latin typeface="Arial" panose="020B0604020202090204"/>
                <a:ea typeface="Arial" panose="020B0604020202090204"/>
              </a:rPr>
              <a:t>|</a:t>
            </a:r>
            <a:r>
              <a:rPr lang="de-DE" sz="1100" b="0" strike="noStrike" spc="-1">
                <a:solidFill>
                  <a:srgbClr val="FFFFFF"/>
                </a:solidFill>
                <a:latin typeface="Arial" panose="020B0604020202090204"/>
                <a:ea typeface="Arial" panose="020B0604020202090204"/>
              </a:rPr>
              <a:t> 2</a:t>
            </a:r>
            <a:r>
              <a:rPr lang="en-US" altLang="de-DE" sz="1100" b="0" strike="noStrike" spc="-1">
                <a:solidFill>
                  <a:srgbClr val="FFFFFF"/>
                </a:solidFill>
                <a:latin typeface="Arial" panose="020B0604020202090204"/>
                <a:ea typeface="Arial" panose="020B0604020202090204"/>
              </a:rPr>
              <a:t>0</a:t>
            </a:r>
            <a:endParaRPr lang="en-US" altLang="de-DE" sz="1100" b="0" strike="noStrike" spc="-1">
              <a:solidFill>
                <a:srgbClr val="FFFFFF"/>
              </a:solidFill>
              <a:latin typeface="Arial" panose="020B0604020202090204"/>
              <a:ea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48880" y="39370"/>
            <a:ext cx="8520120" cy="572400"/>
          </a:xfrm>
          <a:prstGeom prst="rect">
            <a:avLst/>
          </a:prstGeom>
          <a:noFill/>
          <a:ln>
            <a:noFill/>
          </a:ln>
        </p:spPr>
        <p:txBody>
          <a:bodyPr tIns="91440" bIns="91440">
            <a:noAutofit/>
          </a:bodyPr>
          <a:lstStyle/>
          <a:p>
            <a:pPr>
              <a:lnSpc>
                <a:spcPct val="100000"/>
              </a:lnSpc>
            </a:pPr>
            <a:r>
              <a:rPr lang="en-US" altLang="de-DE" sz="2800" b="0" strike="noStrike" spc="-1">
                <a:solidFill>
                  <a:srgbClr val="0057D4"/>
                </a:solidFill>
                <a:latin typeface="Arial" panose="020B0604020202090204"/>
              </a:rPr>
              <a:t>Quantum Annealing </a:t>
            </a:r>
            <a:endParaRPr lang="en-US" altLang="de-DE" sz="2800" b="0" strike="noStrike" spc="-1">
              <a:solidFill>
                <a:srgbClr val="0057D4"/>
              </a:solidFill>
              <a:latin typeface="Arial" panose="020B0604020202090204"/>
            </a:endParaRPr>
          </a:p>
        </p:txBody>
      </p:sp>
      <p:grpSp>
        <p:nvGrpSpPr>
          <p:cNvPr id="2" name="Group 1"/>
          <p:cNvGrpSpPr/>
          <p:nvPr/>
        </p:nvGrpSpPr>
        <p:grpSpPr>
          <a:xfrm>
            <a:off x="522605" y="1991995"/>
            <a:ext cx="8172450" cy="1159510"/>
            <a:chOff x="812" y="3265"/>
            <a:chExt cx="11679" cy="1570"/>
          </a:xfrm>
        </p:grpSpPr>
        <p:sp>
          <p:nvSpPr>
            <p:cNvPr id="6" name="五边形 5"/>
            <p:cNvSpPr/>
            <p:nvPr/>
          </p:nvSpPr>
          <p:spPr>
            <a:xfrm>
              <a:off x="812" y="3265"/>
              <a:ext cx="3019" cy="157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Problem</a:t>
              </a:r>
              <a:endParaRPr kumimoji="1" lang="en-US" altLang="zh-CN" dirty="0">
                <a:solidFill>
                  <a:schemeClr val="tx1"/>
                </a:solidFill>
              </a:endParaRPr>
            </a:p>
            <a:p>
              <a:pPr algn="ctr"/>
              <a:r>
                <a:rPr kumimoji="1" lang="en-US" altLang="zh-CN" dirty="0">
                  <a:solidFill>
                    <a:schemeClr val="tx1"/>
                  </a:solidFill>
                </a:rPr>
                <a:t>Definition</a:t>
              </a:r>
              <a:endParaRPr kumimoji="1" lang="zh-CN" altLang="en-US" dirty="0">
                <a:solidFill>
                  <a:schemeClr val="tx1"/>
                </a:solidFill>
              </a:endParaRPr>
            </a:p>
          </p:txBody>
        </p:sp>
        <p:sp>
          <p:nvSpPr>
            <p:cNvPr id="7" name="燕尾形 6"/>
            <p:cNvSpPr/>
            <p:nvPr/>
          </p:nvSpPr>
          <p:spPr>
            <a:xfrm>
              <a:off x="3322" y="3265"/>
              <a:ext cx="3421" cy="1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Formulation of Q matrix</a:t>
              </a:r>
              <a:endParaRPr kumimoji="1" lang="zh-CN" altLang="en-US" sz="1400" dirty="0">
                <a:solidFill>
                  <a:schemeClr val="tx1"/>
                </a:solidFill>
              </a:endParaRPr>
            </a:p>
          </p:txBody>
        </p:sp>
        <p:sp>
          <p:nvSpPr>
            <p:cNvPr id="10" name="燕尾形 9"/>
            <p:cNvSpPr/>
            <p:nvPr/>
          </p:nvSpPr>
          <p:spPr>
            <a:xfrm>
              <a:off x="6344" y="3265"/>
              <a:ext cx="3421" cy="1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Problem</a:t>
              </a:r>
              <a:endParaRPr kumimoji="1" lang="en-US" altLang="zh-CN" dirty="0">
                <a:solidFill>
                  <a:schemeClr val="tx1"/>
                </a:solidFill>
              </a:endParaRPr>
            </a:p>
            <a:p>
              <a:pPr algn="ctr"/>
              <a:r>
                <a:rPr kumimoji="1" lang="en-US" altLang="zh-CN" dirty="0">
                  <a:solidFill>
                    <a:schemeClr val="tx1"/>
                  </a:solidFill>
                </a:rPr>
                <a:t>Mapping </a:t>
              </a:r>
              <a:endParaRPr kumimoji="1" lang="zh-CN" altLang="en-US" dirty="0">
                <a:solidFill>
                  <a:schemeClr val="tx1"/>
                </a:solidFill>
              </a:endParaRPr>
            </a:p>
          </p:txBody>
        </p:sp>
        <p:sp>
          <p:nvSpPr>
            <p:cNvPr id="13" name="燕尾形 12"/>
            <p:cNvSpPr/>
            <p:nvPr/>
          </p:nvSpPr>
          <p:spPr>
            <a:xfrm>
              <a:off x="9255" y="3265"/>
              <a:ext cx="3236" cy="1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Results</a:t>
              </a:r>
              <a:endParaRPr kumimoji="1" lang="en-US" altLang="zh-CN" sz="1400" dirty="0">
                <a:solidFill>
                  <a:schemeClr val="tx1"/>
                </a:solidFill>
              </a:endParaRPr>
            </a:p>
          </p:txBody>
        </p:sp>
      </p:grpSp>
      <p:sp>
        <p:nvSpPr>
          <p:cNvPr id="3" name="Up Arrow 2"/>
          <p:cNvSpPr/>
          <p:nvPr/>
        </p:nvSpPr>
        <p:spPr>
          <a:xfrm>
            <a:off x="7274560" y="3442970"/>
            <a:ext cx="575945" cy="72009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21</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pc="-1">
                <a:solidFill>
                  <a:srgbClr val="0057D4"/>
                </a:solidFill>
                <a:latin typeface="Arial" panose="020B0604020202090204"/>
              </a:rPr>
              <a:t>Results </a:t>
            </a:r>
            <a:endParaRPr lang="en-US" altLang="de-DE" sz="2800" b="0" spc="-1">
              <a:solidFill>
                <a:srgbClr val="0057D4"/>
              </a:solidFill>
              <a:latin typeface="Arial" panose="020B0604020202090204"/>
            </a:endParaRPr>
          </a:p>
        </p:txBody>
      </p:sp>
      <p:graphicFrame>
        <p:nvGraphicFramePr>
          <p:cNvPr id="6" name="Table 5"/>
          <p:cNvGraphicFramePr/>
          <p:nvPr>
            <p:custDataLst>
              <p:tags r:id="rId2"/>
            </p:custDataLst>
          </p:nvPr>
        </p:nvGraphicFramePr>
        <p:xfrm>
          <a:off x="621030" y="1076325"/>
          <a:ext cx="7902575" cy="3425190"/>
        </p:xfrm>
        <a:graphic>
          <a:graphicData uri="http://schemas.openxmlformats.org/drawingml/2006/table">
            <a:tbl>
              <a:tblPr firstRow="1" bandRow="1">
                <a:tableStyleId>{5C22544A-7EE6-4342-B048-85BDC9FD1C3A}</a:tableStyleId>
              </a:tblPr>
              <a:tblGrid>
                <a:gridCol w="877570"/>
                <a:gridCol w="1756410"/>
                <a:gridCol w="1755775"/>
                <a:gridCol w="1755775"/>
                <a:gridCol w="1757045"/>
              </a:tblGrid>
              <a:tr h="783590">
                <a:tc>
                  <a:txBody>
                    <a:bodyPr/>
                    <a:p>
                      <a:pPr marL="0" indent="0" algn="ctr">
                        <a:buNone/>
                      </a:pPr>
                      <a:r>
                        <a:rPr lang="en-US" sz="1200" b="0">
                          <a:solidFill>
                            <a:srgbClr val="000000"/>
                          </a:solidFill>
                          <a:latin typeface="Calibri" charset="0"/>
                          <a:ea typeface="Calibri" charset="0"/>
                          <a:cs typeface="Calibri" charset="0"/>
                        </a:rPr>
                        <a:t>Particles</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scipy.optimize.linear_sum_assignment()/seconds</a:t>
                      </a:r>
                      <a:endParaRPr lang="en-US" altLang="zh-CN" sz="1200" b="0">
                        <a:solidFill>
                          <a:srgbClr val="000000"/>
                        </a:solidFill>
                        <a:latin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Hungarian method/seconds</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Simulated Annealing/</a:t>
                      </a:r>
                      <a:endParaRPr lang="en-US" sz="1200" b="0">
                        <a:solidFill>
                          <a:srgbClr val="000000"/>
                        </a:solidFill>
                        <a:latin typeface="Calibri" charset="0"/>
                        <a:ea typeface="Calibri" charset="0"/>
                        <a:cs typeface="Calibri" charset="0"/>
                      </a:endParaRPr>
                    </a:p>
                    <a:p>
                      <a:pPr marL="0" indent="0" algn="ctr">
                        <a:buNone/>
                      </a:pPr>
                      <a:r>
                        <a:rPr lang="en-US" sz="1200" b="0">
                          <a:solidFill>
                            <a:srgbClr val="000000"/>
                          </a:solidFill>
                          <a:latin typeface="Calibri" charset="0"/>
                          <a:ea typeface="Calibri" charset="0"/>
                          <a:cs typeface="Calibri" charset="0"/>
                        </a:rPr>
                        <a:t>seconds</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Quantum Annealing/</a:t>
                      </a:r>
                      <a:endParaRPr lang="en-US" sz="1200" b="0">
                        <a:solidFill>
                          <a:srgbClr val="000000"/>
                        </a:solidFill>
                        <a:latin typeface="Calibri" charset="0"/>
                        <a:ea typeface="Calibri" charset="0"/>
                        <a:cs typeface="Calibri" charset="0"/>
                      </a:endParaRPr>
                    </a:p>
                    <a:p>
                      <a:pPr marL="0" indent="0" algn="ctr">
                        <a:buNone/>
                      </a:pPr>
                      <a:r>
                        <a:rPr lang="en-US" sz="1200" b="0">
                          <a:solidFill>
                            <a:srgbClr val="000000"/>
                          </a:solidFill>
                          <a:latin typeface="Calibri" charset="0"/>
                          <a:ea typeface="Calibri" charset="0"/>
                          <a:cs typeface="Calibri" charset="0"/>
                        </a:rPr>
                        <a:t>seconds</a:t>
                      </a:r>
                      <a:endParaRPr lang="en-US" sz="1200" b="0">
                        <a:solidFill>
                          <a:srgbClr val="000000"/>
                        </a:solidFill>
                        <a:latin typeface="Calibri" charset="0"/>
                        <a:ea typeface="Calibri" charset="0"/>
                        <a:cs typeface="Calibri" charset="0"/>
                      </a:endParaRPr>
                    </a:p>
                  </a:txBody>
                  <a:tcPr marL="0" marR="0" marT="0" marB="0" vert="horz" anchor="ctr"/>
                </a:tc>
              </a:tr>
              <a:tr h="367030">
                <a:tc>
                  <a:txBody>
                    <a:bodyPr/>
                    <a:p>
                      <a:pPr marL="0" indent="0" algn="ctr">
                        <a:buNone/>
                      </a:pPr>
                      <a:r>
                        <a:rPr lang="en-US" altLang="zh-CN" sz="1200" b="0">
                          <a:solidFill>
                            <a:srgbClr val="000000"/>
                          </a:solidFill>
                          <a:latin typeface="Calibri" charset="0"/>
                          <a:cs typeface="Calibri" charset="0"/>
                        </a:rPr>
                        <a:t>6</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0.03</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0.006</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6.03</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0.148</a:t>
                      </a:r>
                      <a:endParaRPr lang="en-US" sz="1200" b="0">
                        <a:solidFill>
                          <a:srgbClr val="000000"/>
                        </a:solidFill>
                        <a:latin typeface="Calibri" charset="0"/>
                        <a:ea typeface="Calibri" charset="0"/>
                        <a:cs typeface="Calibri" charset="0"/>
                      </a:endParaRPr>
                    </a:p>
                  </a:txBody>
                  <a:tcPr marL="0" marR="0" marT="0" marB="0" vert="horz" anchor="ctr"/>
                </a:tc>
              </a:tr>
              <a:tr h="324485">
                <a:tc>
                  <a:txBody>
                    <a:bodyPr/>
                    <a:p>
                      <a:pPr marL="0" indent="0" algn="ctr">
                        <a:buNone/>
                      </a:pPr>
                      <a:r>
                        <a:rPr lang="en-US" altLang="zh-CN" sz="1200" b="0">
                          <a:solidFill>
                            <a:srgbClr val="000000"/>
                          </a:solidFill>
                          <a:latin typeface="Calibri" charset="0"/>
                          <a:cs typeface="Calibri" charset="0"/>
                        </a:rPr>
                        <a:t>10</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0.003</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0.04</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56.1</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x</a:t>
                      </a:r>
                      <a:endParaRPr lang="en-US" sz="1200" b="0">
                        <a:solidFill>
                          <a:srgbClr val="000000"/>
                        </a:solidFill>
                        <a:latin typeface="Calibri" charset="0"/>
                        <a:ea typeface="Calibri" charset="0"/>
                        <a:cs typeface="Calibri" charset="0"/>
                      </a:endParaRPr>
                    </a:p>
                  </a:txBody>
                  <a:tcPr marL="0" marR="0" marT="0" marB="0" vert="horz" anchor="ctr"/>
                </a:tc>
              </a:tr>
              <a:tr h="325120">
                <a:tc>
                  <a:txBody>
                    <a:bodyPr/>
                    <a:p>
                      <a:pPr marL="0" indent="0" algn="ctr">
                        <a:buNone/>
                      </a:pPr>
                      <a:r>
                        <a:rPr lang="en-US" altLang="zh-CN" sz="1200" b="0">
                          <a:solidFill>
                            <a:srgbClr val="000000"/>
                          </a:solidFill>
                          <a:latin typeface="Calibri" charset="0"/>
                          <a:cs typeface="Calibri" charset="0"/>
                        </a:rPr>
                        <a:t>30</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0.002</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0.001</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6.735</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x</a:t>
                      </a:r>
                      <a:endParaRPr lang="en-US" sz="1200" b="0">
                        <a:solidFill>
                          <a:srgbClr val="000000"/>
                        </a:solidFill>
                        <a:latin typeface="Calibri" charset="0"/>
                        <a:ea typeface="Calibri" charset="0"/>
                        <a:cs typeface="Calibri" charset="0"/>
                      </a:endParaRPr>
                    </a:p>
                  </a:txBody>
                  <a:tcPr marL="0" marR="0" marT="0" marB="0" vert="horz" anchor="ctr"/>
                </a:tc>
              </a:tr>
              <a:tr h="325120">
                <a:tc>
                  <a:txBody>
                    <a:bodyPr/>
                    <a:p>
                      <a:pPr marL="0" indent="0" algn="ctr">
                        <a:buNone/>
                      </a:pPr>
                      <a:r>
                        <a:rPr lang="en-US" altLang="zh-CN" sz="1200" b="0">
                          <a:solidFill>
                            <a:srgbClr val="000000"/>
                          </a:solidFill>
                          <a:latin typeface="Calibri" charset="0"/>
                          <a:cs typeface="Calibri" charset="0"/>
                        </a:rPr>
                        <a:t>100</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0.003</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0.02</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x</a:t>
                      </a:r>
                      <a:endParaRPr lang="en-US" sz="1200" b="0">
                        <a:solidFill>
                          <a:srgbClr val="000000"/>
                        </a:solidFill>
                        <a:latin typeface="Calibri" charset="0"/>
                        <a:ea typeface="Calibri" charset="0"/>
                        <a:cs typeface="Calibri" charset="0"/>
                      </a:endParaRPr>
                    </a:p>
                  </a:txBody>
                  <a:tcPr marL="0" marR="0" marT="0" marB="0" vert="horz" anchor="ctr"/>
                </a:tc>
              </a:tr>
              <a:tr h="324485">
                <a:tc>
                  <a:txBody>
                    <a:bodyPr/>
                    <a:p>
                      <a:pPr marL="0" indent="0" algn="ctr">
                        <a:buNone/>
                      </a:pPr>
                      <a:r>
                        <a:rPr lang="en-US" altLang="zh-CN" sz="1200" b="0">
                          <a:solidFill>
                            <a:srgbClr val="000000"/>
                          </a:solidFill>
                          <a:latin typeface="Calibri" charset="0"/>
                          <a:cs typeface="Calibri" charset="0"/>
                        </a:rPr>
                        <a:t>300</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0.004</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0.2</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x</a:t>
                      </a:r>
                      <a:endParaRPr lang="en-US" sz="1200" b="0">
                        <a:solidFill>
                          <a:srgbClr val="000000"/>
                        </a:solidFill>
                        <a:latin typeface="Calibri" charset="0"/>
                        <a:ea typeface="Calibri" charset="0"/>
                        <a:cs typeface="Calibri" charset="0"/>
                      </a:endParaRPr>
                    </a:p>
                  </a:txBody>
                  <a:tcPr marL="0" marR="0" marT="0" marB="0" vert="horz" anchor="ctr"/>
                </a:tc>
              </a:tr>
              <a:tr h="325120">
                <a:tc>
                  <a:txBody>
                    <a:bodyPr/>
                    <a:p>
                      <a:pPr marL="0" indent="0" algn="ctr">
                        <a:buNone/>
                      </a:pPr>
                      <a:r>
                        <a:rPr lang="en-US" altLang="zh-CN" sz="1200" b="0">
                          <a:solidFill>
                            <a:srgbClr val="000000"/>
                          </a:solidFill>
                          <a:latin typeface="Calibri" charset="0"/>
                          <a:cs typeface="Calibri" charset="0"/>
                        </a:rPr>
                        <a:t>3,000</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0.4</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altLang="zh-CN" sz="1200" b="0">
                          <a:solidFill>
                            <a:srgbClr val="000000"/>
                          </a:solidFill>
                          <a:latin typeface="Calibri" charset="0"/>
                          <a:cs typeface="Calibri" charset="0"/>
                        </a:rPr>
                        <a:t>715.8</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x</a:t>
                      </a:r>
                      <a:endParaRPr lang="en-US" sz="1200" b="0">
                        <a:solidFill>
                          <a:srgbClr val="000000"/>
                        </a:solidFill>
                        <a:latin typeface="Calibri" charset="0"/>
                        <a:ea typeface="Calibri" charset="0"/>
                        <a:cs typeface="Calibri" charset="0"/>
                      </a:endParaRPr>
                    </a:p>
                  </a:txBody>
                  <a:tcPr marL="0" marR="0" marT="0" marB="0" vert="horz" anchor="ctr"/>
                </a:tc>
              </a:tr>
              <a:tr h="325120">
                <a:tc>
                  <a:txBody>
                    <a:bodyPr/>
                    <a:p>
                      <a:pPr marL="0" indent="0" algn="ctr">
                        <a:buNone/>
                      </a:pPr>
                      <a:r>
                        <a:rPr lang="en-US" sz="1200" b="0">
                          <a:solidFill>
                            <a:srgbClr val="000000"/>
                          </a:solidFill>
                          <a:latin typeface="Calibri" charset="0"/>
                          <a:ea typeface="Calibri" charset="0"/>
                          <a:cs typeface="Calibri" charset="0"/>
                        </a:rPr>
                        <a:t>12,000</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7.5</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cancelled after 2 hours</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x</a:t>
                      </a:r>
                      <a:endParaRPr lang="en-US" sz="1200" b="0">
                        <a:solidFill>
                          <a:srgbClr val="000000"/>
                        </a:solidFill>
                        <a:latin typeface="Calibri" charset="0"/>
                        <a:ea typeface="Calibri" charset="0"/>
                        <a:cs typeface="Calibri" charset="0"/>
                      </a:endParaRPr>
                    </a:p>
                  </a:txBody>
                  <a:tcPr marL="0" marR="0" marT="0" marB="0" vert="horz" anchor="ctr"/>
                </a:tc>
              </a:tr>
              <a:tr h="325120">
                <a:tc>
                  <a:txBody>
                    <a:bodyPr/>
                    <a:p>
                      <a:pPr marL="0" indent="0" algn="ctr">
                        <a:buNone/>
                      </a:pPr>
                      <a:r>
                        <a:rPr lang="en-US" sz="1200" b="0">
                          <a:solidFill>
                            <a:srgbClr val="000000"/>
                          </a:solidFill>
                          <a:latin typeface="Calibri" charset="0"/>
                          <a:ea typeface="Calibri" charset="0"/>
                          <a:cs typeface="Calibri" charset="0"/>
                        </a:rPr>
                        <a:t>17,000</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22.7</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a:t>
                      </a:r>
                      <a:endParaRPr lang="en-US" sz="1200" b="0">
                        <a:solidFill>
                          <a:srgbClr val="000000"/>
                        </a:solidFill>
                        <a:latin typeface="Calibri" charset="0"/>
                        <a:ea typeface="Calibri" charset="0"/>
                        <a:cs typeface="Calibri" charset="0"/>
                      </a:endParaRPr>
                    </a:p>
                  </a:txBody>
                  <a:tcPr marL="0" marR="0" marT="0" marB="0" vert="horz" anchor="ctr"/>
                </a:tc>
                <a:tc>
                  <a:txBody>
                    <a:bodyPr/>
                    <a:p>
                      <a:pPr marL="0" indent="0" algn="ctr">
                        <a:buNone/>
                      </a:pPr>
                      <a:r>
                        <a:rPr lang="en-US" sz="1200" b="0">
                          <a:solidFill>
                            <a:srgbClr val="000000"/>
                          </a:solidFill>
                          <a:latin typeface="Calibri" charset="0"/>
                          <a:ea typeface="Calibri" charset="0"/>
                          <a:cs typeface="Calibri" charset="0"/>
                        </a:rPr>
                        <a:t>x</a:t>
                      </a:r>
                      <a:endParaRPr lang="en-US" sz="1200" b="0">
                        <a:solidFill>
                          <a:srgbClr val="000000"/>
                        </a:solidFill>
                        <a:latin typeface="Calibri" charset="0"/>
                        <a:ea typeface="Calibri" charset="0"/>
                        <a:cs typeface="Calibri" charset="0"/>
                      </a:endParaRPr>
                    </a:p>
                  </a:txBody>
                  <a:tcPr marL="0" marR="0" marT="0" marB="0" vert="horz" anchor="ctr"/>
                </a:tc>
              </a:tr>
            </a:tbl>
          </a:graphicData>
        </a:graphic>
      </p:graphicFrame>
      <p:sp>
        <p:nvSpPr>
          <p:cNvPr id="7" name="Text Box 6"/>
          <p:cNvSpPr txBox="1"/>
          <p:nvPr/>
        </p:nvSpPr>
        <p:spPr>
          <a:xfrm>
            <a:off x="3171825" y="612140"/>
            <a:ext cx="2799080" cy="368300"/>
          </a:xfrm>
          <a:prstGeom prst="rect">
            <a:avLst/>
          </a:prstGeom>
          <a:noFill/>
        </p:spPr>
        <p:txBody>
          <a:bodyPr wrap="none" rtlCol="0">
            <a:spAutoFit/>
          </a:bodyPr>
          <a:p>
            <a:r>
              <a:rPr lang="en-US" u="sng"/>
              <a:t>Comparison of 4 methods</a:t>
            </a:r>
            <a:endParaRPr lang="en-US" u="sng"/>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22</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Results</a:t>
            </a:r>
            <a:endParaRPr lang="en-US" altLang="de-DE" sz="2800" b="0" strike="noStrike" spc="-1">
              <a:solidFill>
                <a:srgbClr val="0057D4"/>
              </a:solidFill>
              <a:latin typeface="Arial" panose="020B0604020202090204"/>
            </a:endParaRPr>
          </a:p>
        </p:txBody>
      </p:sp>
      <p:sp>
        <p:nvSpPr>
          <p:cNvPr id="3" name="Text Box 2"/>
          <p:cNvSpPr txBox="1"/>
          <p:nvPr/>
        </p:nvSpPr>
        <p:spPr>
          <a:xfrm>
            <a:off x="311785" y="767715"/>
            <a:ext cx="7694930" cy="645160"/>
          </a:xfrm>
          <a:prstGeom prst="rect">
            <a:avLst/>
          </a:prstGeom>
          <a:noFill/>
        </p:spPr>
        <p:txBody>
          <a:bodyPr wrap="none" rtlCol="0">
            <a:spAutoFit/>
          </a:bodyPr>
          <a:p>
            <a:pPr marL="285750" indent="-285750">
              <a:buFont typeface="Arial" panose="020B0604020202090204" pitchFamily="34" charset="0"/>
              <a:buChar char="•"/>
            </a:pPr>
            <a:r>
              <a:rPr lang="en-US"/>
              <a:t>Assuming all qubits has full 6 couplings/connections and ideal chaining.</a:t>
            </a:r>
            <a:endParaRPr lang="en-US"/>
          </a:p>
          <a:p>
            <a:pPr marL="285750" indent="-285750">
              <a:buFont typeface="Arial" panose="020B0604020202090204" pitchFamily="34" charset="0"/>
              <a:buChar char="•"/>
            </a:pPr>
            <a:r>
              <a:rPr lang="en-US"/>
              <a:t>Q-Matrix is densely populated.</a:t>
            </a:r>
            <a:endParaRPr lang="en-US"/>
          </a:p>
        </p:txBody>
      </p:sp>
      <p:graphicFrame>
        <p:nvGraphicFramePr>
          <p:cNvPr id="11" name="Table 10"/>
          <p:cNvGraphicFramePr/>
          <p:nvPr>
            <p:custDataLst>
              <p:tags r:id="rId2"/>
            </p:custDataLst>
          </p:nvPr>
        </p:nvGraphicFramePr>
        <p:xfrm>
          <a:off x="1371600" y="1666240"/>
          <a:ext cx="6400800" cy="2819400"/>
        </p:xfrm>
        <a:graphic>
          <a:graphicData uri="http://schemas.openxmlformats.org/drawingml/2006/table">
            <a:tbl>
              <a:tblPr firstRow="1" bandRow="1">
                <a:tableStyleId>{5C22544A-7EE6-4342-B048-85BDC9FD1C3A}</a:tableStyleId>
              </a:tblPr>
              <a:tblGrid>
                <a:gridCol w="1600200"/>
                <a:gridCol w="1600200"/>
                <a:gridCol w="1600200"/>
                <a:gridCol w="1600200"/>
              </a:tblGrid>
              <a:tr h="381000">
                <a:tc>
                  <a:txBody>
                    <a:bodyPr/>
                    <a:p>
                      <a:pPr>
                        <a:buNone/>
                      </a:pPr>
                      <a:r>
                        <a:rPr lang="en-US" sz="1800"/>
                        <a:t>Particle</a:t>
                      </a:r>
                      <a:endParaRPr lang="en-US" sz="1800"/>
                    </a:p>
                  </a:txBody>
                  <a:tcPr/>
                </a:tc>
                <a:tc>
                  <a:txBody>
                    <a:bodyPr/>
                    <a:p>
                      <a:pPr>
                        <a:buNone/>
                      </a:pPr>
                      <a:r>
                        <a:rPr lang="en-US" sz="1800"/>
                        <a:t>Dimension</a:t>
                      </a:r>
                      <a:endParaRPr lang="en-US" sz="1800"/>
                    </a:p>
                  </a:txBody>
                  <a:tcPr/>
                </a:tc>
                <a:tc>
                  <a:txBody>
                    <a:bodyPr/>
                    <a:p>
                      <a:pPr>
                        <a:buNone/>
                      </a:pPr>
                      <a:r>
                        <a:rPr lang="en-US" sz="1800"/>
                        <a:t>Qubits per Chain</a:t>
                      </a:r>
                      <a:endParaRPr lang="en-US" sz="1800"/>
                    </a:p>
                  </a:txBody>
                  <a:tcPr/>
                </a:tc>
                <a:tc>
                  <a:txBody>
                    <a:bodyPr/>
                    <a:p>
                      <a:pPr>
                        <a:buNone/>
                      </a:pPr>
                      <a:r>
                        <a:rPr lang="en-US" sz="1800"/>
                        <a:t>Physical Qubits</a:t>
                      </a:r>
                      <a:endParaRPr lang="en-US" sz="1800"/>
                    </a:p>
                    <a:p>
                      <a:pPr>
                        <a:buNone/>
                      </a:pPr>
                      <a:endParaRPr lang="en-US" sz="1800"/>
                    </a:p>
                  </a:txBody>
                  <a:tcPr/>
                </a:tc>
              </a:tr>
              <a:tr h="381000">
                <a:tc>
                  <a:txBody>
                    <a:bodyPr/>
                    <a:p>
                      <a:pPr>
                        <a:buNone/>
                      </a:pPr>
                      <a:r>
                        <a:rPr lang="en-US" sz="1800"/>
                        <a:t>6</a:t>
                      </a:r>
                      <a:endParaRPr lang="en-US" sz="1800"/>
                    </a:p>
                  </a:txBody>
                  <a:tcPr/>
                </a:tc>
                <a:tc>
                  <a:txBody>
                    <a:bodyPr/>
                    <a:p>
                      <a:pPr>
                        <a:buNone/>
                      </a:pPr>
                      <a:r>
                        <a:rPr lang="en-US" sz="1800"/>
                        <a:t>36</a:t>
                      </a:r>
                      <a:endParaRPr lang="en-US" sz="1800"/>
                    </a:p>
                  </a:txBody>
                  <a:tcPr/>
                </a:tc>
                <a:tc>
                  <a:txBody>
                    <a:bodyPr/>
                    <a:p>
                      <a:pPr>
                        <a:buNone/>
                      </a:pPr>
                      <a:r>
                        <a:rPr lang="en-US" sz="1800"/>
                        <a:t>8</a:t>
                      </a:r>
                      <a:endParaRPr lang="en-US" sz="1800"/>
                    </a:p>
                  </a:txBody>
                  <a:tcPr/>
                </a:tc>
                <a:tc>
                  <a:txBody>
                    <a:bodyPr/>
                    <a:p>
                      <a:pPr>
                        <a:buNone/>
                      </a:pPr>
                      <a:r>
                        <a:rPr lang="en-US" sz="1800"/>
                        <a:t>288</a:t>
                      </a:r>
                      <a:endParaRPr lang="en-US" sz="1800"/>
                    </a:p>
                  </a:txBody>
                  <a:tcPr/>
                </a:tc>
              </a:tr>
              <a:tr h="381000">
                <a:tc>
                  <a:txBody>
                    <a:bodyPr/>
                    <a:p>
                      <a:pPr>
                        <a:buNone/>
                      </a:pPr>
                      <a:r>
                        <a:rPr lang="en-US" sz="1800"/>
                        <a:t>7</a:t>
                      </a:r>
                      <a:endParaRPr lang="en-US" sz="1800"/>
                    </a:p>
                  </a:txBody>
                  <a:tcPr/>
                </a:tc>
                <a:tc>
                  <a:txBody>
                    <a:bodyPr/>
                    <a:p>
                      <a:pPr>
                        <a:buNone/>
                      </a:pPr>
                      <a:r>
                        <a:rPr lang="en-US" sz="1800"/>
                        <a:t>49</a:t>
                      </a:r>
                      <a:endParaRPr lang="en-US" sz="1800"/>
                    </a:p>
                  </a:txBody>
                  <a:tcPr/>
                </a:tc>
                <a:tc>
                  <a:txBody>
                    <a:bodyPr/>
                    <a:p>
                      <a:pPr>
                        <a:buNone/>
                      </a:pPr>
                      <a:r>
                        <a:rPr lang="en-US" sz="1800"/>
                        <a:t>10</a:t>
                      </a:r>
                      <a:endParaRPr lang="en-US" sz="1800"/>
                    </a:p>
                  </a:txBody>
                  <a:tcPr/>
                </a:tc>
                <a:tc>
                  <a:txBody>
                    <a:bodyPr/>
                    <a:p>
                      <a:pPr>
                        <a:buNone/>
                      </a:pPr>
                      <a:r>
                        <a:rPr lang="en-US" sz="1800"/>
                        <a:t>490</a:t>
                      </a:r>
                      <a:endParaRPr lang="en-US" sz="1800"/>
                    </a:p>
                  </a:txBody>
                  <a:tcPr/>
                </a:tc>
              </a:tr>
              <a:tr h="381000">
                <a:tc>
                  <a:txBody>
                    <a:bodyPr/>
                    <a:p>
                      <a:pPr>
                        <a:buNone/>
                      </a:pPr>
                      <a:r>
                        <a:rPr lang="en-US" sz="1800"/>
                        <a:t>8</a:t>
                      </a:r>
                      <a:endParaRPr lang="en-US" sz="1800"/>
                    </a:p>
                  </a:txBody>
                  <a:tcPr/>
                </a:tc>
                <a:tc>
                  <a:txBody>
                    <a:bodyPr/>
                    <a:p>
                      <a:pPr>
                        <a:buNone/>
                      </a:pPr>
                      <a:r>
                        <a:rPr lang="en-US" sz="1800"/>
                        <a:t>64</a:t>
                      </a:r>
                      <a:endParaRPr lang="en-US" sz="1800"/>
                    </a:p>
                  </a:txBody>
                  <a:tcPr/>
                </a:tc>
                <a:tc>
                  <a:txBody>
                    <a:bodyPr/>
                    <a:p>
                      <a:pPr>
                        <a:buNone/>
                      </a:pPr>
                      <a:r>
                        <a:rPr lang="en-US" sz="1800"/>
                        <a:t>13</a:t>
                      </a:r>
                      <a:endParaRPr lang="en-US" sz="1800"/>
                    </a:p>
                  </a:txBody>
                  <a:tcPr/>
                </a:tc>
                <a:tc>
                  <a:txBody>
                    <a:bodyPr/>
                    <a:p>
                      <a:pPr>
                        <a:buNone/>
                      </a:pPr>
                      <a:r>
                        <a:rPr lang="en-US" sz="1800"/>
                        <a:t>832</a:t>
                      </a:r>
                      <a:endParaRPr lang="en-US" sz="1800"/>
                    </a:p>
                  </a:txBody>
                  <a:tcPr/>
                </a:tc>
              </a:tr>
              <a:tr h="381000">
                <a:tc>
                  <a:txBody>
                    <a:bodyPr/>
                    <a:p>
                      <a:pPr>
                        <a:buNone/>
                      </a:pPr>
                      <a:r>
                        <a:rPr lang="en-US" sz="1800"/>
                        <a:t>9</a:t>
                      </a:r>
                      <a:endParaRPr lang="en-US" sz="1800"/>
                    </a:p>
                  </a:txBody>
                  <a:tcPr/>
                </a:tc>
                <a:tc>
                  <a:txBody>
                    <a:bodyPr/>
                    <a:p>
                      <a:pPr>
                        <a:buNone/>
                      </a:pPr>
                      <a:r>
                        <a:rPr lang="en-US" sz="1800"/>
                        <a:t>81</a:t>
                      </a:r>
                      <a:endParaRPr lang="en-US" sz="1800"/>
                    </a:p>
                  </a:txBody>
                  <a:tcPr/>
                </a:tc>
                <a:tc>
                  <a:txBody>
                    <a:bodyPr/>
                    <a:p>
                      <a:pPr>
                        <a:buNone/>
                      </a:pPr>
                      <a:r>
                        <a:rPr lang="en-US" sz="1800"/>
                        <a:t>17</a:t>
                      </a:r>
                      <a:endParaRPr lang="en-US" sz="1800"/>
                    </a:p>
                  </a:txBody>
                  <a:tcPr/>
                </a:tc>
                <a:tc>
                  <a:txBody>
                    <a:bodyPr/>
                    <a:p>
                      <a:pPr>
                        <a:buNone/>
                      </a:pPr>
                      <a:r>
                        <a:rPr lang="en-US" sz="1800"/>
                        <a:t>1377</a:t>
                      </a:r>
                      <a:endParaRPr lang="en-US" sz="1800"/>
                    </a:p>
                  </a:txBody>
                  <a:tcPr/>
                </a:tc>
              </a:tr>
              <a:tr h="381000">
                <a:tc>
                  <a:txBody>
                    <a:bodyPr/>
                    <a:p>
                      <a:pPr>
                        <a:buNone/>
                      </a:pPr>
                      <a:r>
                        <a:rPr lang="en-US" sz="1800"/>
                        <a:t>10</a:t>
                      </a:r>
                      <a:endParaRPr lang="en-US" sz="1800"/>
                    </a:p>
                  </a:txBody>
                  <a:tcPr/>
                </a:tc>
                <a:tc>
                  <a:txBody>
                    <a:bodyPr/>
                    <a:p>
                      <a:pPr>
                        <a:buNone/>
                      </a:pPr>
                      <a:r>
                        <a:rPr lang="en-US" sz="1800"/>
                        <a:t>100</a:t>
                      </a:r>
                      <a:endParaRPr lang="en-US" sz="1800"/>
                    </a:p>
                  </a:txBody>
                  <a:tcPr/>
                </a:tc>
                <a:tc>
                  <a:txBody>
                    <a:bodyPr/>
                    <a:p>
                      <a:pPr>
                        <a:buNone/>
                      </a:pPr>
                      <a:r>
                        <a:rPr lang="en-US" sz="1800"/>
                        <a:t>20</a:t>
                      </a:r>
                      <a:endParaRPr lang="en-US" sz="1800"/>
                    </a:p>
                  </a:txBody>
                  <a:tcPr/>
                </a:tc>
                <a:tc>
                  <a:txBody>
                    <a:bodyPr/>
                    <a:p>
                      <a:pPr>
                        <a:buNone/>
                      </a:pPr>
                      <a:r>
                        <a:rPr lang="en-US" sz="1800"/>
                        <a:t>2000</a:t>
                      </a:r>
                      <a:endParaRPr lang="en-US" sz="1800"/>
                    </a:p>
                  </a:txBody>
                  <a:tcPr/>
                </a:tc>
              </a:tr>
            </a:tbl>
          </a:graphicData>
        </a:graphic>
      </p:graphicFrame>
      <p:sp>
        <p:nvSpPr>
          <p:cNvPr id="13" name="Rectangles 12"/>
          <p:cNvSpPr/>
          <p:nvPr/>
        </p:nvSpPr>
        <p:spPr>
          <a:xfrm>
            <a:off x="1311275" y="1605915"/>
            <a:ext cx="1727835" cy="294068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6105525" y="1605280"/>
            <a:ext cx="1727835" cy="294068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2"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bldLvl="0" animBg="1"/>
      <p:bldP spid="1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23</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Results </a:t>
            </a:r>
            <a:endParaRPr lang="en-US" altLang="de-DE" sz="2800" b="0" strike="noStrike" spc="-1">
              <a:solidFill>
                <a:srgbClr val="0057D4"/>
              </a:solidFill>
              <a:latin typeface="Arial" panose="020B0604020202090204"/>
            </a:endParaRPr>
          </a:p>
        </p:txBody>
      </p:sp>
      <p:pic>
        <p:nvPicPr>
          <p:cNvPr id="7" name="Picture 6"/>
          <p:cNvPicPr>
            <a:picLocks noChangeAspect="1"/>
          </p:cNvPicPr>
          <p:nvPr/>
        </p:nvPicPr>
        <p:blipFill>
          <a:blip r:embed="rId2"/>
          <a:stretch>
            <a:fillRect/>
          </a:stretch>
        </p:blipFill>
        <p:spPr>
          <a:xfrm>
            <a:off x="1195705" y="744855"/>
            <a:ext cx="6751955" cy="3862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24</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9294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Future Work</a:t>
            </a:r>
            <a:endParaRPr lang="en-US" altLang="de-DE" sz="2800" b="0" strike="noStrike" spc="-1">
              <a:solidFill>
                <a:srgbClr val="0057D4"/>
              </a:solidFill>
              <a:latin typeface="Arial" panose="020B0604020202090204"/>
            </a:endParaRPr>
          </a:p>
        </p:txBody>
      </p:sp>
      <p:sp>
        <p:nvSpPr>
          <p:cNvPr id="4" name="Text Box 3"/>
          <p:cNvSpPr txBox="1"/>
          <p:nvPr/>
        </p:nvSpPr>
        <p:spPr>
          <a:xfrm>
            <a:off x="476885" y="817880"/>
            <a:ext cx="2145030" cy="368300"/>
          </a:xfrm>
          <a:prstGeom prst="rect">
            <a:avLst/>
          </a:prstGeom>
          <a:noFill/>
        </p:spPr>
        <p:txBody>
          <a:bodyPr wrap="none" rtlCol="0">
            <a:spAutoFit/>
          </a:bodyPr>
          <a:p>
            <a:pPr marL="285750" indent="-285750">
              <a:buFont typeface="Arial" panose="020B0604020202090204" pitchFamily="34" charset="0"/>
              <a:buChar char="•"/>
            </a:pPr>
            <a:r>
              <a:rPr lang="en-US"/>
              <a:t>Modify Q-Matrix </a:t>
            </a:r>
            <a:endParaRPr lang="en-US"/>
          </a:p>
        </p:txBody>
      </p:sp>
      <p:grpSp>
        <p:nvGrpSpPr>
          <p:cNvPr id="16" name="Group 15"/>
          <p:cNvGrpSpPr/>
          <p:nvPr/>
        </p:nvGrpSpPr>
        <p:grpSpPr>
          <a:xfrm>
            <a:off x="476885" y="1720215"/>
            <a:ext cx="2877820" cy="2033905"/>
            <a:chOff x="751" y="2710"/>
            <a:chExt cx="4768" cy="3266"/>
          </a:xfrm>
        </p:grpSpPr>
        <p:grpSp>
          <p:nvGrpSpPr>
            <p:cNvPr id="10" name="Group 9"/>
            <p:cNvGrpSpPr/>
            <p:nvPr/>
          </p:nvGrpSpPr>
          <p:grpSpPr>
            <a:xfrm rot="0">
              <a:off x="751" y="3848"/>
              <a:ext cx="4769" cy="2128"/>
              <a:chOff x="1774" y="2337"/>
              <a:chExt cx="9354" cy="4082"/>
            </a:xfrm>
          </p:grpSpPr>
          <p:pic>
            <p:nvPicPr>
              <p:cNvPr id="5" name="334E55B0-647D-440b-865C-3EC943EB4CBC-83" descr="/private/var/folders/gs/fnw0h9l135s2w3zpcskf9vq80000gn/T/com.kingsoft.wpsoffice.mac.global.global/wpsoffice.qoqLgPwpsoffice"/>
              <p:cNvPicPr>
                <a:picLocks noChangeAspect="1"/>
              </p:cNvPicPr>
              <p:nvPr/>
            </p:nvPicPr>
            <p:blipFill>
              <a:blip r:embed="rId2"/>
              <a:stretch>
                <a:fillRect/>
              </a:stretch>
            </p:blipFill>
            <p:spPr>
              <a:xfrm>
                <a:off x="1774" y="2337"/>
                <a:ext cx="9355" cy="1908"/>
              </a:xfrm>
              <a:prstGeom prst="rect">
                <a:avLst/>
              </a:prstGeom>
            </p:spPr>
          </p:pic>
          <p:pic>
            <p:nvPicPr>
              <p:cNvPr id="9" name="334E55B0-647D-440b-865C-3EC943EB4CBC-84" descr="/private/var/folders/gs/fnw0h9l135s2w3zpcskf9vq80000gn/T/com.kingsoft.wpsoffice.mac.global.global/wpsoffice.xmjbWlwpsoffice"/>
              <p:cNvPicPr>
                <a:picLocks noChangeAspect="1"/>
              </p:cNvPicPr>
              <p:nvPr/>
            </p:nvPicPr>
            <p:blipFill>
              <a:blip r:embed="rId3"/>
              <a:stretch>
                <a:fillRect/>
              </a:stretch>
            </p:blipFill>
            <p:spPr>
              <a:xfrm>
                <a:off x="1776" y="4513"/>
                <a:ext cx="9350" cy="1907"/>
              </a:xfrm>
              <a:prstGeom prst="rect">
                <a:avLst/>
              </a:prstGeom>
            </p:spPr>
          </p:pic>
        </p:grpSp>
        <p:pic>
          <p:nvPicPr>
            <p:cNvPr id="11" name="334E55B0-647D-440b-865C-3EC943EB4CBC-92" descr="/private/var/folders/gs/fnw0h9l135s2w3zpcskf9vq80000gn/T/com.kingsoft.wpsoffice.mac.global.global/wpsoffice.Oovwsnwpsoffice"/>
            <p:cNvPicPr>
              <a:picLocks noChangeAspect="1"/>
            </p:cNvPicPr>
            <p:nvPr/>
          </p:nvPicPr>
          <p:blipFill>
            <a:blip r:embed="rId4"/>
            <a:stretch>
              <a:fillRect/>
            </a:stretch>
          </p:blipFill>
          <p:spPr>
            <a:xfrm>
              <a:off x="751" y="2710"/>
              <a:ext cx="4478" cy="913"/>
            </a:xfrm>
            <a:prstGeom prst="rect">
              <a:avLst/>
            </a:prstGeom>
          </p:spPr>
        </p:pic>
      </p:grpSp>
      <p:pic>
        <p:nvPicPr>
          <p:cNvPr id="20" name="Picture 19" descr="Case Experiment - New Constraint-2"/>
          <p:cNvPicPr>
            <a:picLocks noChangeAspect="1"/>
          </p:cNvPicPr>
          <p:nvPr/>
        </p:nvPicPr>
        <p:blipFill>
          <a:blip r:embed="rId5"/>
          <a:stretch>
            <a:fillRect/>
          </a:stretch>
        </p:blipFill>
        <p:spPr>
          <a:xfrm>
            <a:off x="5334000" y="665480"/>
            <a:ext cx="2689225" cy="3439795"/>
          </a:xfrm>
          <a:prstGeom prst="rect">
            <a:avLst/>
          </a:prstGeom>
        </p:spPr>
      </p:pic>
      <p:sp>
        <p:nvSpPr>
          <p:cNvPr id="21" name="Text Box 20"/>
          <p:cNvSpPr txBox="1"/>
          <p:nvPr/>
        </p:nvSpPr>
        <p:spPr>
          <a:xfrm>
            <a:off x="6472555" y="3955415"/>
            <a:ext cx="584200" cy="275590"/>
          </a:xfrm>
          <a:prstGeom prst="rect">
            <a:avLst/>
          </a:prstGeom>
          <a:noFill/>
        </p:spPr>
        <p:txBody>
          <a:bodyPr wrap="square" rtlCol="0">
            <a:spAutoFit/>
          </a:bodyPr>
          <a:p>
            <a:r>
              <a:rPr lang="en-US" sz="1200"/>
              <a:t>Set N</a:t>
            </a: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25</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Future Work</a:t>
            </a:r>
            <a:endParaRPr lang="en-US" altLang="de-DE" sz="2800" b="0" strike="noStrike" spc="-1">
              <a:solidFill>
                <a:srgbClr val="0057D4"/>
              </a:solidFill>
              <a:latin typeface="Arial" panose="020B0604020202090204"/>
            </a:endParaRPr>
          </a:p>
        </p:txBody>
      </p:sp>
      <p:sp>
        <p:nvSpPr>
          <p:cNvPr id="4" name="Text Box 3"/>
          <p:cNvSpPr txBox="1"/>
          <p:nvPr/>
        </p:nvSpPr>
        <p:spPr>
          <a:xfrm>
            <a:off x="476885" y="817880"/>
            <a:ext cx="2145030" cy="368300"/>
          </a:xfrm>
          <a:prstGeom prst="rect">
            <a:avLst/>
          </a:prstGeom>
          <a:noFill/>
        </p:spPr>
        <p:txBody>
          <a:bodyPr wrap="none" rtlCol="0">
            <a:spAutoFit/>
          </a:bodyPr>
          <a:p>
            <a:pPr marL="285750" indent="-285750">
              <a:buFont typeface="Arial" panose="020B0604020202090204" pitchFamily="34" charset="0"/>
              <a:buChar char="•"/>
            </a:pPr>
            <a:r>
              <a:rPr lang="en-US"/>
              <a:t>Modify Q-Matrix </a:t>
            </a:r>
            <a:endParaRPr lang="en-US"/>
          </a:p>
        </p:txBody>
      </p:sp>
      <p:grpSp>
        <p:nvGrpSpPr>
          <p:cNvPr id="16" name="Group 15"/>
          <p:cNvGrpSpPr/>
          <p:nvPr/>
        </p:nvGrpSpPr>
        <p:grpSpPr>
          <a:xfrm>
            <a:off x="476885" y="1720215"/>
            <a:ext cx="2877820" cy="2033905"/>
            <a:chOff x="751" y="2710"/>
            <a:chExt cx="4768" cy="3266"/>
          </a:xfrm>
        </p:grpSpPr>
        <p:grpSp>
          <p:nvGrpSpPr>
            <p:cNvPr id="10" name="Group 9"/>
            <p:cNvGrpSpPr/>
            <p:nvPr/>
          </p:nvGrpSpPr>
          <p:grpSpPr>
            <a:xfrm rot="0">
              <a:off x="751" y="3848"/>
              <a:ext cx="4769" cy="2128"/>
              <a:chOff x="1774" y="2337"/>
              <a:chExt cx="9354" cy="4082"/>
            </a:xfrm>
          </p:grpSpPr>
          <p:pic>
            <p:nvPicPr>
              <p:cNvPr id="5" name="334E55B0-647D-440b-865C-3EC943EB4CBC-83" descr="/private/var/folders/gs/fnw0h9l135s2w3zpcskf9vq80000gn/T/com.kingsoft.wpsoffice.mac.global.global/wpsoffice.qoqLgPwpsoffice"/>
              <p:cNvPicPr>
                <a:picLocks noChangeAspect="1"/>
              </p:cNvPicPr>
              <p:nvPr/>
            </p:nvPicPr>
            <p:blipFill>
              <a:blip r:embed="rId2"/>
              <a:stretch>
                <a:fillRect/>
              </a:stretch>
            </p:blipFill>
            <p:spPr>
              <a:xfrm>
                <a:off x="1774" y="2337"/>
                <a:ext cx="9355" cy="1908"/>
              </a:xfrm>
              <a:prstGeom prst="rect">
                <a:avLst/>
              </a:prstGeom>
            </p:spPr>
          </p:pic>
          <p:pic>
            <p:nvPicPr>
              <p:cNvPr id="9" name="334E55B0-647D-440b-865C-3EC943EB4CBC-84" descr="/private/var/folders/gs/fnw0h9l135s2w3zpcskf9vq80000gn/T/com.kingsoft.wpsoffice.mac.global.global/wpsoffice.xmjbWlwpsoffice"/>
              <p:cNvPicPr>
                <a:picLocks noChangeAspect="1"/>
              </p:cNvPicPr>
              <p:nvPr/>
            </p:nvPicPr>
            <p:blipFill>
              <a:blip r:embed="rId3"/>
              <a:stretch>
                <a:fillRect/>
              </a:stretch>
            </p:blipFill>
            <p:spPr>
              <a:xfrm>
                <a:off x="1776" y="4513"/>
                <a:ext cx="9350" cy="1907"/>
              </a:xfrm>
              <a:prstGeom prst="rect">
                <a:avLst/>
              </a:prstGeom>
            </p:spPr>
          </p:pic>
        </p:grpSp>
        <p:pic>
          <p:nvPicPr>
            <p:cNvPr id="11" name="334E55B0-647D-440b-865C-3EC943EB4CBC-92" descr="/private/var/folders/gs/fnw0h9l135s2w3zpcskf9vq80000gn/T/com.kingsoft.wpsoffice.mac.global.global/wpsoffice.Oovwsnwpsoffice"/>
            <p:cNvPicPr>
              <a:picLocks noChangeAspect="1"/>
            </p:cNvPicPr>
            <p:nvPr/>
          </p:nvPicPr>
          <p:blipFill>
            <a:blip r:embed="rId4"/>
            <a:stretch>
              <a:fillRect/>
            </a:stretch>
          </p:blipFill>
          <p:spPr>
            <a:xfrm>
              <a:off x="751" y="2710"/>
              <a:ext cx="4478" cy="913"/>
            </a:xfrm>
            <a:prstGeom prst="rect">
              <a:avLst/>
            </a:prstGeom>
          </p:spPr>
        </p:pic>
      </p:grpSp>
      <p:pic>
        <p:nvPicPr>
          <p:cNvPr id="14" name="Picture 13"/>
          <p:cNvPicPr>
            <a:picLocks noChangeAspect="1"/>
          </p:cNvPicPr>
          <p:nvPr/>
        </p:nvPicPr>
        <p:blipFill>
          <a:blip r:embed="rId5"/>
          <a:stretch>
            <a:fillRect/>
          </a:stretch>
        </p:blipFill>
        <p:spPr>
          <a:xfrm>
            <a:off x="5299710" y="1525270"/>
            <a:ext cx="3330575" cy="2189480"/>
          </a:xfrm>
          <a:prstGeom prst="rect">
            <a:avLst/>
          </a:prstGeom>
        </p:spPr>
      </p:pic>
      <p:pic>
        <p:nvPicPr>
          <p:cNvPr id="17" name="334E55B0-647D-440b-865C-3EC943EB4CBC-96" descr="/private/var/folders/gs/fnw0h9l135s2w3zpcskf9vq80000gn/T/com.kingsoft.wpsoffice.mac.global.global/wpsoffice.uowIKkwpsoffice"/>
          <p:cNvPicPr>
            <a:picLocks noChangeAspect="1"/>
          </p:cNvPicPr>
          <p:nvPr/>
        </p:nvPicPr>
        <p:blipFill>
          <a:blip r:embed="rId6"/>
          <a:stretch>
            <a:fillRect/>
          </a:stretch>
        </p:blipFill>
        <p:spPr>
          <a:xfrm>
            <a:off x="3862070" y="2413635"/>
            <a:ext cx="1351915" cy="412750"/>
          </a:xfrm>
          <a:prstGeom prst="rect">
            <a:avLst/>
          </a:prstGeom>
        </p:spPr>
      </p:pic>
      <p:cxnSp>
        <p:nvCxnSpPr>
          <p:cNvPr id="18" name="Straight Connector 17"/>
          <p:cNvCxnSpPr/>
          <p:nvPr/>
        </p:nvCxnSpPr>
        <p:spPr>
          <a:xfrm>
            <a:off x="7161530" y="1067435"/>
            <a:ext cx="31750" cy="309626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5098415" y="2720975"/>
            <a:ext cx="3733165" cy="3556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 name="Text Box 1"/>
          <p:cNvSpPr txBox="1"/>
          <p:nvPr/>
        </p:nvSpPr>
        <p:spPr>
          <a:xfrm>
            <a:off x="3862070" y="4186555"/>
            <a:ext cx="3996690" cy="553085"/>
          </a:xfrm>
          <a:prstGeom prst="rect">
            <a:avLst/>
          </a:prstGeom>
          <a:noFill/>
        </p:spPr>
        <p:txBody>
          <a:bodyPr wrap="square" rtlCol="0">
            <a:spAutoFit/>
          </a:bodyPr>
          <a:p>
            <a:pPr marL="285750" indent="-285750">
              <a:buFont typeface="Arial" panose="020B0604020202090204" pitchFamily="34" charset="0"/>
              <a:buChar char="•"/>
            </a:pPr>
            <a:r>
              <a:rPr lang="en-US" sz="1500"/>
              <a:t>Removing some row(s) and column(s)</a:t>
            </a:r>
            <a:endParaRPr lang="en-US" sz="1500"/>
          </a:p>
          <a:p>
            <a:pPr marL="285750" indent="-285750">
              <a:buFont typeface="Arial" panose="020B0604020202090204" pitchFamily="34" charset="0"/>
              <a:buChar char="•"/>
            </a:pPr>
            <a:r>
              <a:rPr lang="en-US" sz="1500"/>
              <a:t>Reducing the size of the Q- Matrix</a:t>
            </a:r>
            <a:endParaRPr lang="en-US" sz="1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26</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Conclusion </a:t>
            </a:r>
            <a:endParaRPr lang="en-US" altLang="de-DE" sz="2800" b="0" strike="noStrike" spc="-1">
              <a:solidFill>
                <a:srgbClr val="0057D4"/>
              </a:solidFill>
              <a:latin typeface="Arial" panose="020B0604020202090204"/>
            </a:endParaRPr>
          </a:p>
        </p:txBody>
      </p:sp>
      <p:sp>
        <p:nvSpPr>
          <p:cNvPr id="2" name="Text Box 1"/>
          <p:cNvSpPr txBox="1"/>
          <p:nvPr/>
        </p:nvSpPr>
        <p:spPr>
          <a:xfrm>
            <a:off x="2493010" y="5267960"/>
            <a:ext cx="5434330" cy="1753235"/>
          </a:xfrm>
          <a:prstGeom prst="rect">
            <a:avLst/>
          </a:prstGeom>
          <a:noFill/>
        </p:spPr>
        <p:txBody>
          <a:bodyPr wrap="square" rtlCol="0">
            <a:spAutoFit/>
          </a:bodyPr>
          <a:p>
            <a:r>
              <a:rPr lang="en-US"/>
              <a:t>"In conclusion, we now have robust algorithms at our disposal, and simulated annealing has substantiated its efficacy. However, when it comes to actual quantum annealing, due to hardware limitations, we are currently unable to achieve the same level of implementation.</a:t>
            </a:r>
            <a:endParaRPr lang="en-US"/>
          </a:p>
        </p:txBody>
      </p:sp>
      <p:sp>
        <p:nvSpPr>
          <p:cNvPr id="5" name="Text Box 4"/>
          <p:cNvSpPr txBox="1"/>
          <p:nvPr/>
        </p:nvSpPr>
        <p:spPr>
          <a:xfrm>
            <a:off x="311785" y="1213485"/>
            <a:ext cx="5840730" cy="1198880"/>
          </a:xfrm>
          <a:prstGeom prst="rect">
            <a:avLst/>
          </a:prstGeom>
          <a:noFill/>
        </p:spPr>
        <p:txBody>
          <a:bodyPr wrap="none" rtlCol="0">
            <a:spAutoFit/>
          </a:bodyPr>
          <a:p>
            <a:pPr marL="285750" indent="-285750">
              <a:buFont typeface="Arial" panose="020B0604020202090204" pitchFamily="34" charset="0"/>
              <a:buChar char="•"/>
            </a:pPr>
            <a:r>
              <a:rPr lang="en-US"/>
              <a:t>We have came up with a robust algorithm.</a:t>
            </a:r>
            <a:endParaRPr lang="en-US"/>
          </a:p>
          <a:p>
            <a:pPr marL="285750" indent="-285750">
              <a:buFont typeface="Arial" panose="020B0604020202090204" pitchFamily="34" charset="0"/>
              <a:buChar char="•"/>
            </a:pPr>
            <a:r>
              <a:rPr lang="en-US"/>
              <a:t>Due to hardware limitation with Quantum Computers,</a:t>
            </a:r>
            <a:endParaRPr lang="en-US"/>
          </a:p>
          <a:p>
            <a:pPr indent="0">
              <a:buFont typeface="Arial" panose="020B0604020202090204" pitchFamily="34" charset="0"/>
              <a:buNone/>
            </a:pPr>
            <a:r>
              <a:rPr lang="en-US"/>
              <a:t>     we need to reduce the size of Q-Matrix.</a:t>
            </a:r>
            <a:endParaRPr lang="en-US"/>
          </a:p>
          <a:p>
            <a:pPr marL="285750" indent="-285750">
              <a:buFont typeface="Arial" panose="020B0604020202090204" pitchFamily="34" charset="0"/>
              <a:buChar char="•"/>
            </a:pP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27</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gn="ctr">
              <a:lnSpc>
                <a:spcPct val="100000"/>
              </a:lnSpc>
            </a:pPr>
            <a:r>
              <a:rPr lang="en-US" altLang="de-DE" sz="2800" b="0" strike="noStrike" spc="-1">
                <a:solidFill>
                  <a:srgbClr val="0057D4"/>
                </a:solidFill>
                <a:latin typeface="Arial" panose="020B0604020202090204"/>
              </a:rPr>
              <a:t>The End </a:t>
            </a:r>
            <a:endParaRPr lang="en-US" altLang="de-DE" sz="2800" b="0" strike="noStrike" spc="-1">
              <a:solidFill>
                <a:srgbClr val="0057D4"/>
              </a:solidFill>
              <a:latin typeface="Arial" panose="020B0604020202090204"/>
            </a:endParaRPr>
          </a:p>
        </p:txBody>
      </p:sp>
      <p:pic>
        <p:nvPicPr>
          <p:cNvPr id="4" name="Picture 3"/>
          <p:cNvPicPr>
            <a:picLocks noChangeAspect="1"/>
          </p:cNvPicPr>
          <p:nvPr/>
        </p:nvPicPr>
        <p:blipFill>
          <a:blip r:embed="rId2"/>
          <a:stretch>
            <a:fillRect/>
          </a:stretch>
        </p:blipFill>
        <p:spPr>
          <a:xfrm>
            <a:off x="2519680" y="756920"/>
            <a:ext cx="3961765" cy="3630295"/>
          </a:xfrm>
          <a:prstGeom prst="rect">
            <a:avLst/>
          </a:prstGeom>
        </p:spPr>
      </p:pic>
      <p:sp>
        <p:nvSpPr>
          <p:cNvPr id="5" name="Text Box 4"/>
          <p:cNvSpPr txBox="1"/>
          <p:nvPr/>
        </p:nvSpPr>
        <p:spPr>
          <a:xfrm>
            <a:off x="2844800" y="4458335"/>
            <a:ext cx="3453130" cy="368300"/>
          </a:xfrm>
          <a:prstGeom prst="rect">
            <a:avLst/>
          </a:prstGeom>
          <a:noFill/>
        </p:spPr>
        <p:txBody>
          <a:bodyPr wrap="none" rtlCol="0">
            <a:spAutoFit/>
          </a:bodyPr>
          <a:p>
            <a:r>
              <a:rPr lang="en-US">
                <a:hlinkClick r:id="rId3" tooltip="" action="ppaction://hlinkfile"/>
              </a:rPr>
              <a:t>D-Wave Inspector Tool</a:t>
            </a:r>
            <a:r>
              <a:rPr lang="en-US"/>
              <a:t> (for n=6)</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28</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pic>
        <p:nvPicPr>
          <p:cNvPr id="2" name="Picture 1"/>
          <p:cNvPicPr>
            <a:picLocks noChangeAspect="1"/>
          </p:cNvPicPr>
          <p:nvPr/>
        </p:nvPicPr>
        <p:blipFill>
          <a:blip r:embed="rId2"/>
          <a:stretch>
            <a:fillRect/>
          </a:stretch>
        </p:blipFill>
        <p:spPr>
          <a:xfrm>
            <a:off x="522605" y="679450"/>
            <a:ext cx="8098790" cy="3785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29</a:t>
            </a: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gn="ctr">
              <a:lnSpc>
                <a:spcPct val="100000"/>
              </a:lnSpc>
            </a:pPr>
            <a:r>
              <a:rPr lang="en-US" altLang="de-DE" sz="2800" b="0" strike="noStrike" spc="-1">
                <a:solidFill>
                  <a:srgbClr val="0057D4"/>
                </a:solidFill>
                <a:latin typeface="Arial" panose="020B0604020202090204"/>
              </a:rPr>
              <a:t> </a:t>
            </a:r>
            <a:endParaRPr lang="en-US" altLang="de-DE" sz="2800" b="0" strike="noStrike" spc="-1">
              <a:solidFill>
                <a:srgbClr val="0057D4"/>
              </a:solidFill>
              <a:latin typeface="Arial" panose="020B0604020202090204"/>
            </a:endParaRPr>
          </a:p>
        </p:txBody>
      </p:sp>
      <p:pic>
        <p:nvPicPr>
          <p:cNvPr id="6" name="Picture 5"/>
          <p:cNvPicPr>
            <a:picLocks noChangeAspect="1"/>
          </p:cNvPicPr>
          <p:nvPr/>
        </p:nvPicPr>
        <p:blipFill>
          <a:blip r:embed="rId2"/>
          <a:stretch>
            <a:fillRect/>
          </a:stretch>
        </p:blipFill>
        <p:spPr>
          <a:xfrm>
            <a:off x="762000" y="718820"/>
            <a:ext cx="7620000" cy="3705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2</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Video</a:t>
            </a:r>
            <a:endParaRPr lang="en-US" altLang="de-DE" sz="2800" b="0" strike="noStrike" spc="-1">
              <a:solidFill>
                <a:srgbClr val="0057D4"/>
              </a:solidFill>
              <a:latin typeface="Arial" panose="020B0604020202090204"/>
            </a:endParaRPr>
          </a:p>
        </p:txBody>
      </p:sp>
      <p:pic>
        <p:nvPicPr>
          <p:cNvPr id="3" name="Untitled">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511935" y="970915"/>
            <a:ext cx="5880100" cy="2940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30</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gn="ctr">
              <a:lnSpc>
                <a:spcPct val="100000"/>
              </a:lnSpc>
            </a:pPr>
            <a:r>
              <a:rPr lang="en-US" altLang="de-DE" sz="2800" b="0" strike="noStrike" spc="-1">
                <a:solidFill>
                  <a:srgbClr val="0057D4"/>
                </a:solidFill>
                <a:latin typeface="Arial" panose="020B0604020202090204"/>
              </a:rPr>
              <a:t> </a:t>
            </a:r>
            <a:endParaRPr lang="en-US" altLang="de-DE" sz="2800" b="0" strike="noStrike" spc="-1">
              <a:solidFill>
                <a:srgbClr val="0057D4"/>
              </a:solidFill>
              <a:latin typeface="Arial" panose="020B0604020202090204"/>
            </a:endParaRPr>
          </a:p>
        </p:txBody>
      </p:sp>
      <p:sp>
        <p:nvSpPr>
          <p:cNvPr id="5" name="Text Box 4"/>
          <p:cNvSpPr txBox="1"/>
          <p:nvPr/>
        </p:nvSpPr>
        <p:spPr>
          <a:xfrm>
            <a:off x="2844800" y="4458335"/>
            <a:ext cx="3453130" cy="368300"/>
          </a:xfrm>
          <a:prstGeom prst="rect">
            <a:avLst/>
          </a:prstGeom>
          <a:noFill/>
        </p:spPr>
        <p:txBody>
          <a:bodyPr wrap="none" rtlCol="0">
            <a:spAutoFit/>
          </a:bodyPr>
          <a:p>
            <a:r>
              <a:rPr lang="en-US">
                <a:hlinkClick r:id="rId2" action="ppaction://hlinkfile"/>
              </a:rPr>
              <a:t>D-Wave Inspector Tool</a:t>
            </a:r>
            <a:r>
              <a:rPr lang="en-US"/>
              <a:t> (for n=6)</a:t>
            </a:r>
            <a:endParaRPr lang="en-US"/>
          </a:p>
        </p:txBody>
      </p:sp>
      <p:pic>
        <p:nvPicPr>
          <p:cNvPr id="2" name="Picture 1"/>
          <p:cNvPicPr>
            <a:picLocks noChangeAspect="1"/>
          </p:cNvPicPr>
          <p:nvPr/>
        </p:nvPicPr>
        <p:blipFill>
          <a:blip r:embed="rId3"/>
          <a:stretch>
            <a:fillRect/>
          </a:stretch>
        </p:blipFill>
        <p:spPr>
          <a:xfrm>
            <a:off x="720725" y="612140"/>
            <a:ext cx="7703185" cy="3832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3</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2130"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Motivations</a:t>
            </a:r>
            <a:endParaRPr lang="en-US" altLang="de-DE" sz="2800" b="0" strike="noStrike" spc="-1">
              <a:solidFill>
                <a:srgbClr val="0057D4"/>
              </a:solidFill>
              <a:latin typeface="Arial" panose="020B0604020202090204"/>
            </a:endParaRPr>
          </a:p>
        </p:txBody>
      </p:sp>
      <p:sp>
        <p:nvSpPr>
          <p:cNvPr id="2" name="Text Box 1"/>
          <p:cNvSpPr txBox="1"/>
          <p:nvPr/>
        </p:nvSpPr>
        <p:spPr>
          <a:xfrm>
            <a:off x="371475" y="559435"/>
            <a:ext cx="7009130" cy="1476375"/>
          </a:xfrm>
          <a:prstGeom prst="rect">
            <a:avLst/>
          </a:prstGeom>
          <a:noFill/>
        </p:spPr>
        <p:txBody>
          <a:bodyPr wrap="square" rtlCol="0">
            <a:spAutoFit/>
          </a:bodyPr>
          <a:p>
            <a:pPr marL="285750" indent="-285750">
              <a:buFont typeface="Arial" panose="020B0604020202090204" pitchFamily="34" charset="0"/>
              <a:buChar char="•"/>
            </a:pPr>
            <a:r>
              <a:rPr lang="en-US">
                <a:sym typeface="+mn-ea"/>
              </a:rPr>
              <a:t>Decrease computational time when simulating large mixing processes,</a:t>
            </a:r>
            <a:endParaRPr lang="en-US">
              <a:sym typeface="+mn-ea"/>
            </a:endParaRPr>
          </a:p>
          <a:p>
            <a:pPr marL="285750" indent="-285750">
              <a:buFont typeface="Arial" panose="020B0604020202090204" pitchFamily="34" charset="0"/>
              <a:buChar char="•"/>
            </a:pPr>
            <a:r>
              <a:rPr lang="en-US"/>
              <a:t>by exploiting cyclic behaviour.</a:t>
            </a:r>
            <a:endParaRPr lang="en-US"/>
          </a:p>
          <a:p>
            <a:pPr marL="285750" indent="-285750">
              <a:buFont typeface="Arial" panose="020B0604020202090204" pitchFamily="34" charset="0"/>
              <a:buChar char="•"/>
            </a:pPr>
            <a:r>
              <a:rPr lang="en-US"/>
              <a:t>Find permutation information by particle matching. </a:t>
            </a:r>
            <a:endParaRPr lang="en-US"/>
          </a:p>
          <a:p>
            <a:pPr marL="285750" indent="-285750">
              <a:buFont typeface="Arial" panose="020B0604020202090204" pitchFamily="34" charset="0"/>
              <a:buChar char="•"/>
            </a:pPr>
            <a:r>
              <a:rPr lang="en-US"/>
              <a:t>To assign future positions to particles.</a:t>
            </a:r>
            <a:endParaRPr lang="en-US"/>
          </a:p>
        </p:txBody>
      </p:sp>
      <p:grpSp>
        <p:nvGrpSpPr>
          <p:cNvPr id="15" name="Group 14"/>
          <p:cNvGrpSpPr/>
          <p:nvPr/>
        </p:nvGrpSpPr>
        <p:grpSpPr>
          <a:xfrm>
            <a:off x="1215390" y="2442125"/>
            <a:ext cx="6235065" cy="1932390"/>
            <a:chOff x="1914" y="3846"/>
            <a:chExt cx="9819" cy="3043"/>
          </a:xfrm>
        </p:grpSpPr>
        <p:pic>
          <p:nvPicPr>
            <p:cNvPr id="4" name="Picture 3"/>
            <p:cNvPicPr>
              <a:picLocks noChangeAspect="1"/>
            </p:cNvPicPr>
            <p:nvPr/>
          </p:nvPicPr>
          <p:blipFill>
            <a:blip r:embed="rId2"/>
            <a:stretch>
              <a:fillRect/>
            </a:stretch>
          </p:blipFill>
          <p:spPr>
            <a:xfrm>
              <a:off x="1914" y="4469"/>
              <a:ext cx="3341" cy="2420"/>
            </a:xfrm>
            <a:prstGeom prst="rect">
              <a:avLst/>
            </a:prstGeom>
          </p:spPr>
        </p:pic>
        <p:grpSp>
          <p:nvGrpSpPr>
            <p:cNvPr id="3" name="Group 2"/>
            <p:cNvGrpSpPr/>
            <p:nvPr/>
          </p:nvGrpSpPr>
          <p:grpSpPr>
            <a:xfrm rot="0">
              <a:off x="2381" y="3846"/>
              <a:ext cx="9352" cy="3015"/>
              <a:chOff x="2381" y="3447"/>
              <a:chExt cx="9352" cy="3015"/>
            </a:xfrm>
          </p:grpSpPr>
          <p:sp>
            <p:nvSpPr>
              <p:cNvPr id="20" name="TextBox 19"/>
              <p:cNvSpPr txBox="1"/>
              <p:nvPr/>
            </p:nvSpPr>
            <p:spPr>
              <a:xfrm>
                <a:off x="2381" y="3448"/>
                <a:ext cx="2406" cy="485"/>
              </a:xfrm>
              <a:prstGeom prst="rect">
                <a:avLst/>
              </a:prstGeom>
              <a:noFill/>
            </p:spPr>
            <p:txBody>
              <a:bodyPr wrap="none" rtlCol="0">
                <a:spAutoFit/>
              </a:bodyPr>
              <a:p>
                <a:r>
                  <a:rPr lang="en-GB" sz="1400" dirty="0"/>
                  <a:t>After Rotation 24</a:t>
                </a:r>
                <a:endParaRPr lang="en-GB" sz="1400" dirty="0"/>
              </a:p>
            </p:txBody>
          </p:sp>
          <p:sp>
            <p:nvSpPr>
              <p:cNvPr id="21" name="TextBox 20"/>
              <p:cNvSpPr txBox="1"/>
              <p:nvPr/>
            </p:nvSpPr>
            <p:spPr>
              <a:xfrm>
                <a:off x="8860" y="3447"/>
                <a:ext cx="2406" cy="485"/>
              </a:xfrm>
              <a:prstGeom prst="rect">
                <a:avLst/>
              </a:prstGeom>
              <a:noFill/>
            </p:spPr>
            <p:txBody>
              <a:bodyPr wrap="none" rtlCol="0">
                <a:spAutoFit/>
              </a:bodyPr>
              <a:p>
                <a:r>
                  <a:rPr lang="en-GB" sz="1400" dirty="0"/>
                  <a:t>After Rotation 25</a:t>
                </a:r>
                <a:endParaRPr lang="en-GB" sz="1400" dirty="0"/>
              </a:p>
            </p:txBody>
          </p:sp>
          <p:sp>
            <p:nvSpPr>
              <p:cNvPr id="29" name="TextBox 28"/>
              <p:cNvSpPr txBox="1"/>
              <p:nvPr/>
            </p:nvSpPr>
            <p:spPr>
              <a:xfrm>
                <a:off x="9083" y="4864"/>
                <a:ext cx="447" cy="485"/>
              </a:xfrm>
              <a:prstGeom prst="rect">
                <a:avLst/>
              </a:prstGeom>
              <a:noFill/>
            </p:spPr>
            <p:txBody>
              <a:bodyPr wrap="none" rtlCol="0">
                <a:spAutoFit/>
              </a:bodyPr>
              <a:p>
                <a:r>
                  <a:rPr lang="en-GB" sz="1400" dirty="0">
                    <a:solidFill>
                      <a:schemeClr val="bg1"/>
                    </a:solidFill>
                  </a:rPr>
                  <a:t>1</a:t>
                </a:r>
                <a:endParaRPr lang="en-GB" sz="1400" dirty="0">
                  <a:solidFill>
                    <a:schemeClr val="bg1"/>
                  </a:solidFill>
                </a:endParaRPr>
              </a:p>
            </p:txBody>
          </p:sp>
          <p:sp>
            <p:nvSpPr>
              <p:cNvPr id="31" name="TextBox 30"/>
              <p:cNvSpPr txBox="1"/>
              <p:nvPr/>
            </p:nvSpPr>
            <p:spPr>
              <a:xfrm>
                <a:off x="9363" y="4579"/>
                <a:ext cx="447" cy="485"/>
              </a:xfrm>
              <a:prstGeom prst="rect">
                <a:avLst/>
              </a:prstGeom>
              <a:noFill/>
            </p:spPr>
            <p:txBody>
              <a:bodyPr wrap="none" rtlCol="0">
                <a:spAutoFit/>
              </a:bodyPr>
              <a:p>
                <a:r>
                  <a:rPr lang="en-GB" sz="1400" dirty="0">
                    <a:solidFill>
                      <a:schemeClr val="bg1"/>
                    </a:solidFill>
                  </a:rPr>
                  <a:t>2</a:t>
                </a:r>
                <a:endParaRPr lang="en-GB" sz="1400" dirty="0">
                  <a:solidFill>
                    <a:schemeClr val="bg1"/>
                  </a:solidFill>
                </a:endParaRPr>
              </a:p>
            </p:txBody>
          </p:sp>
          <p:sp>
            <p:nvSpPr>
              <p:cNvPr id="32" name="TextBox 31"/>
              <p:cNvSpPr txBox="1"/>
              <p:nvPr/>
            </p:nvSpPr>
            <p:spPr>
              <a:xfrm>
                <a:off x="8860" y="4561"/>
                <a:ext cx="447" cy="485"/>
              </a:xfrm>
              <a:prstGeom prst="rect">
                <a:avLst/>
              </a:prstGeom>
              <a:noFill/>
            </p:spPr>
            <p:txBody>
              <a:bodyPr wrap="none" rtlCol="0">
                <a:spAutoFit/>
              </a:bodyPr>
              <a:p>
                <a:r>
                  <a:rPr lang="en-GB" sz="1400" dirty="0">
                    <a:solidFill>
                      <a:schemeClr val="bg1"/>
                    </a:solidFill>
                  </a:rPr>
                  <a:t>3</a:t>
                </a:r>
                <a:endParaRPr lang="en-GB" sz="1400" dirty="0">
                  <a:solidFill>
                    <a:schemeClr val="bg1"/>
                  </a:solidFill>
                </a:endParaRPr>
              </a:p>
            </p:txBody>
          </p:sp>
          <p:pic>
            <p:nvPicPr>
              <p:cNvPr id="17" name="Picture 16"/>
              <p:cNvPicPr>
                <a:picLocks noChangeAspect="1"/>
              </p:cNvPicPr>
              <p:nvPr/>
            </p:nvPicPr>
            <p:blipFill>
              <a:blip r:embed="rId3"/>
              <a:stretch>
                <a:fillRect/>
              </a:stretch>
            </p:blipFill>
            <p:spPr>
              <a:xfrm>
                <a:off x="8393" y="4070"/>
                <a:ext cx="3340" cy="2392"/>
              </a:xfrm>
              <a:prstGeom prst="rect">
                <a:avLst/>
              </a:prstGeom>
            </p:spPr>
          </p:pic>
          <p:sp>
            <p:nvSpPr>
              <p:cNvPr id="5" name="Text Box 4"/>
              <p:cNvSpPr txBox="1"/>
              <p:nvPr/>
            </p:nvSpPr>
            <p:spPr>
              <a:xfrm>
                <a:off x="3157" y="5502"/>
                <a:ext cx="399" cy="386"/>
              </a:xfrm>
              <a:prstGeom prst="rect">
                <a:avLst/>
              </a:prstGeom>
              <a:noFill/>
            </p:spPr>
            <p:txBody>
              <a:bodyPr wrap="none" rtlCol="0">
                <a:spAutoFit/>
              </a:bodyPr>
              <a:p>
                <a:r>
                  <a:rPr lang="en-US" sz="1000">
                    <a:solidFill>
                      <a:schemeClr val="bg1"/>
                    </a:solidFill>
                  </a:rPr>
                  <a:t>3</a:t>
                </a:r>
                <a:endParaRPr lang="en-US" sz="1000">
                  <a:solidFill>
                    <a:schemeClr val="bg1"/>
                  </a:solidFill>
                </a:endParaRPr>
              </a:p>
            </p:txBody>
          </p:sp>
          <p:sp>
            <p:nvSpPr>
              <p:cNvPr id="6" name="Text Box 5"/>
              <p:cNvSpPr txBox="1"/>
              <p:nvPr/>
            </p:nvSpPr>
            <p:spPr>
              <a:xfrm>
                <a:off x="3278" y="5747"/>
                <a:ext cx="399" cy="386"/>
              </a:xfrm>
              <a:prstGeom prst="rect">
                <a:avLst/>
              </a:prstGeom>
              <a:noFill/>
            </p:spPr>
            <p:txBody>
              <a:bodyPr wrap="none" rtlCol="0">
                <a:spAutoFit/>
              </a:bodyPr>
              <a:p>
                <a:r>
                  <a:rPr lang="en-US" sz="1000">
                    <a:solidFill>
                      <a:schemeClr val="bg1"/>
                    </a:solidFill>
                  </a:rPr>
                  <a:t>1</a:t>
                </a:r>
                <a:endParaRPr lang="en-US" sz="1000">
                  <a:solidFill>
                    <a:schemeClr val="bg1"/>
                  </a:solidFill>
                </a:endParaRPr>
              </a:p>
            </p:txBody>
          </p:sp>
          <p:sp>
            <p:nvSpPr>
              <p:cNvPr id="7" name="Text Box 6"/>
              <p:cNvSpPr txBox="1"/>
              <p:nvPr/>
            </p:nvSpPr>
            <p:spPr>
              <a:xfrm>
                <a:off x="3556" y="5502"/>
                <a:ext cx="121" cy="386"/>
              </a:xfrm>
              <a:prstGeom prst="rect">
                <a:avLst/>
              </a:prstGeom>
              <a:noFill/>
            </p:spPr>
            <p:txBody>
              <a:bodyPr wrap="square" rtlCol="0">
                <a:spAutoFit/>
              </a:bodyPr>
              <a:p>
                <a:r>
                  <a:rPr lang="en-US" sz="1000">
                    <a:solidFill>
                      <a:schemeClr val="bg1"/>
                    </a:solidFill>
                  </a:rPr>
                  <a:t>2</a:t>
                </a:r>
                <a:endParaRPr lang="en-US" sz="1000">
                  <a:solidFill>
                    <a:schemeClr val="bg1"/>
                  </a:solidFill>
                </a:endParaRPr>
              </a:p>
            </p:txBody>
          </p:sp>
          <p:sp>
            <p:nvSpPr>
              <p:cNvPr id="8" name="Text Box 7"/>
              <p:cNvSpPr txBox="1"/>
              <p:nvPr/>
            </p:nvSpPr>
            <p:spPr>
              <a:xfrm>
                <a:off x="9307" y="5361"/>
                <a:ext cx="399" cy="386"/>
              </a:xfrm>
              <a:prstGeom prst="rect">
                <a:avLst/>
              </a:prstGeom>
              <a:noFill/>
            </p:spPr>
            <p:txBody>
              <a:bodyPr wrap="none" rtlCol="0">
                <a:spAutoFit/>
              </a:bodyPr>
              <a:p>
                <a:r>
                  <a:rPr lang="en-US" sz="1000">
                    <a:solidFill>
                      <a:schemeClr val="bg1"/>
                    </a:solidFill>
                  </a:rPr>
                  <a:t>3</a:t>
                </a:r>
                <a:endParaRPr lang="en-US" sz="1000">
                  <a:solidFill>
                    <a:schemeClr val="bg1"/>
                  </a:solidFill>
                </a:endParaRPr>
              </a:p>
            </p:txBody>
          </p:sp>
          <p:sp>
            <p:nvSpPr>
              <p:cNvPr id="10" name="Text Box 9"/>
              <p:cNvSpPr txBox="1"/>
              <p:nvPr/>
            </p:nvSpPr>
            <p:spPr>
              <a:xfrm>
                <a:off x="9656" y="5602"/>
                <a:ext cx="399" cy="386"/>
              </a:xfrm>
              <a:prstGeom prst="rect">
                <a:avLst/>
              </a:prstGeom>
              <a:noFill/>
            </p:spPr>
            <p:txBody>
              <a:bodyPr wrap="square" rtlCol="0">
                <a:spAutoFit/>
              </a:bodyPr>
              <a:p>
                <a:r>
                  <a:rPr lang="en-US" sz="1000">
                    <a:solidFill>
                      <a:schemeClr val="bg1"/>
                    </a:solidFill>
                  </a:rPr>
                  <a:t>1</a:t>
                </a:r>
                <a:endParaRPr lang="en-US" sz="1000">
                  <a:solidFill>
                    <a:schemeClr val="bg1"/>
                  </a:solidFill>
                </a:endParaRPr>
              </a:p>
            </p:txBody>
          </p:sp>
          <p:sp>
            <p:nvSpPr>
              <p:cNvPr id="11" name="Text Box 10"/>
              <p:cNvSpPr txBox="1"/>
              <p:nvPr/>
            </p:nvSpPr>
            <p:spPr>
              <a:xfrm>
                <a:off x="10055" y="5502"/>
                <a:ext cx="399" cy="386"/>
              </a:xfrm>
              <a:prstGeom prst="rect">
                <a:avLst/>
              </a:prstGeom>
              <a:noFill/>
            </p:spPr>
            <p:txBody>
              <a:bodyPr wrap="none" rtlCol="0">
                <a:spAutoFit/>
              </a:bodyPr>
              <a:p>
                <a:r>
                  <a:rPr lang="en-US" sz="1000">
                    <a:solidFill>
                      <a:schemeClr val="bg1"/>
                    </a:solidFill>
                  </a:rPr>
                  <a:t>2</a:t>
                </a:r>
                <a:endParaRPr lang="en-US" sz="1000">
                  <a:solidFill>
                    <a:schemeClr val="bg1"/>
                  </a:solidFill>
                </a:endParaRPr>
              </a:p>
            </p:txBody>
          </p:sp>
          <p:sp>
            <p:nvSpPr>
              <p:cNvPr id="12" name="Right Arrow 11"/>
              <p:cNvSpPr/>
              <p:nvPr/>
            </p:nvSpPr>
            <p:spPr>
              <a:xfrm>
                <a:off x="6201" y="4707"/>
                <a:ext cx="1247" cy="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201" y="4200"/>
                <a:ext cx="1418" cy="507"/>
              </a:xfrm>
              <a:prstGeom prst="rect">
                <a:avLst/>
              </a:prstGeom>
              <a:noFill/>
            </p:spPr>
            <p:txBody>
              <a:bodyPr wrap="square" rtlCol="0">
                <a:spAutoFit/>
              </a:bodyPr>
              <a:p>
                <a:r>
                  <a:rPr lang="en-US" sz="1500"/>
                  <a:t>1 cycle</a:t>
                </a:r>
                <a:endParaRPr lang="en-US" sz="1500"/>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3155"/>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4</a:t>
            </a:r>
            <a:endParaRPr lang="en-US" altLang="de-DE" sz="1100" b="0" strike="noStrike" spc="-1">
              <a:solidFill>
                <a:srgbClr val="FFFFFF"/>
              </a:solidFill>
              <a:latin typeface="Arial" panose="020B0604020202090204"/>
              <a:ea typeface="Arial" panose="020B0604020202090204"/>
            </a:endParaRPr>
          </a:p>
          <a:p>
            <a:pPr algn="r">
              <a:lnSpc>
                <a:spcPct val="100000"/>
              </a:lnSpc>
            </a:pPr>
            <a:endParaRPr lang="de-DE" sz="1100" b="0" strike="noStrike" spc="-1">
              <a:latin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Assumptions</a:t>
            </a:r>
            <a:endParaRPr lang="en-US" altLang="de-DE" sz="2800" b="0" strike="noStrike" spc="-1">
              <a:solidFill>
                <a:srgbClr val="0057D4"/>
              </a:solidFill>
              <a:latin typeface="Arial" panose="020B0604020202090204"/>
            </a:endParaRPr>
          </a:p>
        </p:txBody>
      </p:sp>
      <p:grpSp>
        <p:nvGrpSpPr>
          <p:cNvPr id="15" name="Group 14"/>
          <p:cNvGrpSpPr/>
          <p:nvPr/>
        </p:nvGrpSpPr>
        <p:grpSpPr>
          <a:xfrm>
            <a:off x="720090" y="612140"/>
            <a:ext cx="7702550" cy="2753360"/>
            <a:chOff x="1136" y="1674"/>
            <a:chExt cx="12130" cy="4336"/>
          </a:xfrm>
        </p:grpSpPr>
        <p:pic>
          <p:nvPicPr>
            <p:cNvPr id="10" name="Picture 9" descr="Case Experiment - Particle Matching"/>
            <p:cNvPicPr>
              <a:picLocks noChangeAspect="1"/>
            </p:cNvPicPr>
            <p:nvPr/>
          </p:nvPicPr>
          <p:blipFill>
            <a:blip r:embed="rId2"/>
            <a:stretch>
              <a:fillRect/>
            </a:stretch>
          </p:blipFill>
          <p:spPr>
            <a:xfrm>
              <a:off x="1136" y="1919"/>
              <a:ext cx="12130" cy="4091"/>
            </a:xfrm>
            <a:prstGeom prst="rect">
              <a:avLst/>
            </a:prstGeom>
          </p:spPr>
        </p:pic>
        <p:sp>
          <p:nvSpPr>
            <p:cNvPr id="4" name="Text Box 3"/>
            <p:cNvSpPr txBox="1"/>
            <p:nvPr/>
          </p:nvSpPr>
          <p:spPr>
            <a:xfrm>
              <a:off x="2381" y="2108"/>
              <a:ext cx="1047" cy="434"/>
            </a:xfrm>
            <a:prstGeom prst="rect">
              <a:avLst/>
            </a:prstGeom>
            <a:noFill/>
          </p:spPr>
          <p:txBody>
            <a:bodyPr wrap="none" rtlCol="0">
              <a:spAutoFit/>
            </a:bodyPr>
            <a:p>
              <a:r>
                <a:rPr lang="en-US" sz="1200"/>
                <a:t>n-cycle</a:t>
              </a:r>
              <a:endParaRPr lang="en-US" sz="1200"/>
            </a:p>
          </p:txBody>
        </p:sp>
        <p:sp>
          <p:nvSpPr>
            <p:cNvPr id="5" name="Text Box 4"/>
            <p:cNvSpPr txBox="1"/>
            <p:nvPr/>
          </p:nvSpPr>
          <p:spPr>
            <a:xfrm>
              <a:off x="6461" y="2108"/>
              <a:ext cx="1480" cy="434"/>
            </a:xfrm>
            <a:prstGeom prst="rect">
              <a:avLst/>
            </a:prstGeom>
            <a:noFill/>
          </p:spPr>
          <p:txBody>
            <a:bodyPr wrap="none" rtlCol="0">
              <a:spAutoFit/>
            </a:bodyPr>
            <a:p>
              <a:r>
                <a:rPr lang="en-US" sz="1200"/>
                <a:t>(n+1)-cycle</a:t>
              </a:r>
              <a:endParaRPr lang="en-US" sz="1200"/>
            </a:p>
          </p:txBody>
        </p:sp>
        <p:sp>
          <p:nvSpPr>
            <p:cNvPr id="6" name="Text Box 5"/>
            <p:cNvSpPr txBox="1"/>
            <p:nvPr/>
          </p:nvSpPr>
          <p:spPr>
            <a:xfrm>
              <a:off x="10705" y="2108"/>
              <a:ext cx="1480" cy="434"/>
            </a:xfrm>
            <a:prstGeom prst="rect">
              <a:avLst/>
            </a:prstGeom>
            <a:noFill/>
          </p:spPr>
          <p:txBody>
            <a:bodyPr wrap="none" rtlCol="0">
              <a:spAutoFit/>
            </a:bodyPr>
            <a:p>
              <a:r>
                <a:rPr lang="en-US" sz="1200"/>
                <a:t>(n+2)-cycle</a:t>
              </a:r>
              <a:endParaRPr lang="en-US" sz="1200"/>
            </a:p>
          </p:txBody>
        </p:sp>
        <p:sp>
          <p:nvSpPr>
            <p:cNvPr id="7" name="Text Box 6"/>
            <p:cNvSpPr txBox="1"/>
            <p:nvPr/>
          </p:nvSpPr>
          <p:spPr>
            <a:xfrm>
              <a:off x="4013" y="1674"/>
              <a:ext cx="2100" cy="434"/>
            </a:xfrm>
            <a:prstGeom prst="rect">
              <a:avLst/>
            </a:prstGeom>
            <a:noFill/>
          </p:spPr>
          <p:txBody>
            <a:bodyPr wrap="none" rtlCol="0">
              <a:spAutoFit/>
            </a:bodyPr>
            <a:p>
              <a:r>
                <a:rPr lang="en-US" sz="1200">
                  <a:ln>
                    <a:solidFill>
                      <a:srgbClr val="0060F1"/>
                    </a:solidFill>
                  </a:ln>
                </a:rPr>
                <a:t>Perfect-Matching</a:t>
              </a:r>
              <a:endParaRPr lang="en-US" sz="1200">
                <a:ln>
                  <a:solidFill>
                    <a:srgbClr val="0060F1"/>
                  </a:solidFill>
                </a:ln>
              </a:endParaRPr>
            </a:p>
          </p:txBody>
        </p:sp>
        <p:sp>
          <p:nvSpPr>
            <p:cNvPr id="8" name="Text Box 7"/>
            <p:cNvSpPr txBox="1"/>
            <p:nvPr/>
          </p:nvSpPr>
          <p:spPr>
            <a:xfrm>
              <a:off x="6113" y="5576"/>
              <a:ext cx="2153" cy="434"/>
            </a:xfrm>
            <a:prstGeom prst="rect">
              <a:avLst/>
            </a:prstGeom>
            <a:noFill/>
          </p:spPr>
          <p:txBody>
            <a:bodyPr wrap="none" rtlCol="0">
              <a:spAutoFit/>
            </a:bodyPr>
            <a:p>
              <a:r>
                <a:rPr lang="en-US" sz="1200">
                  <a:ln>
                    <a:solidFill>
                      <a:srgbClr val="0060F1"/>
                    </a:solidFill>
                  </a:ln>
                </a:rPr>
                <a:t>Pure Permutation</a:t>
              </a:r>
              <a:endParaRPr lang="en-US" sz="1200">
                <a:ln>
                  <a:solidFill>
                    <a:srgbClr val="0060F1"/>
                  </a:solidFill>
                </a:ln>
              </a:endParaRPr>
            </a:p>
          </p:txBody>
        </p:sp>
        <p:cxnSp>
          <p:nvCxnSpPr>
            <p:cNvPr id="11" name="Straight Arrow Connector 10"/>
            <p:cNvCxnSpPr/>
            <p:nvPr/>
          </p:nvCxnSpPr>
          <p:spPr>
            <a:xfrm>
              <a:off x="6397" y="3221"/>
              <a:ext cx="227" cy="226"/>
            </a:xfrm>
            <a:prstGeom prst="straightConnector1">
              <a:avLst/>
            </a:prstGeom>
            <a:ln>
              <a:tailEnd type="arrow" w="med" len="med"/>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flipH="1">
              <a:off x="7715" y="3447"/>
              <a:ext cx="340" cy="114"/>
            </a:xfrm>
            <a:prstGeom prst="straightConnector1">
              <a:avLst/>
            </a:prstGeom>
            <a:ln>
              <a:tailEnd type="arrow" w="med" len="med"/>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a:xfrm>
              <a:off x="6767" y="4244"/>
              <a:ext cx="410" cy="135"/>
            </a:xfrm>
            <a:prstGeom prst="straightConnector1">
              <a:avLst/>
            </a:prstGeom>
            <a:ln>
              <a:tailEnd type="arrow" w="med" len="med"/>
            </a:ln>
          </p:spPr>
          <p:style>
            <a:lnRef idx="2">
              <a:schemeClr val="accent4"/>
            </a:lnRef>
            <a:fillRef idx="0">
              <a:schemeClr val="accent4"/>
            </a:fillRef>
            <a:effectRef idx="1">
              <a:schemeClr val="accent4"/>
            </a:effectRef>
            <a:fontRef idx="minor">
              <a:schemeClr val="tx1"/>
            </a:fontRef>
          </p:style>
        </p:cxnSp>
      </p:grpSp>
      <p:sp>
        <p:nvSpPr>
          <p:cNvPr id="14" name="Text Box 13"/>
          <p:cNvSpPr txBox="1"/>
          <p:nvPr/>
        </p:nvSpPr>
        <p:spPr>
          <a:xfrm>
            <a:off x="311785" y="3945890"/>
            <a:ext cx="7181850" cy="1322070"/>
          </a:xfrm>
          <a:prstGeom prst="rect">
            <a:avLst/>
          </a:prstGeom>
          <a:noFill/>
        </p:spPr>
        <p:txBody>
          <a:bodyPr wrap="none" rtlCol="0">
            <a:spAutoFit/>
          </a:bodyPr>
          <a:p>
            <a:pPr marL="285750" indent="-285750" algn="l">
              <a:buFont typeface="Arial" panose="020B0604020202090204" pitchFamily="34" charset="0"/>
              <a:buChar char="•"/>
            </a:pPr>
            <a:r>
              <a:rPr lang="en-US" sz="1600">
                <a:sym typeface="+mn-ea"/>
              </a:rPr>
              <a:t>all particles has same density, size, and rigid</a:t>
            </a:r>
            <a:endParaRPr lang="en-US" sz="1600"/>
          </a:p>
          <a:p>
            <a:pPr marL="285750" indent="-285750" algn="l">
              <a:buFont typeface="Arial" panose="020B0604020202090204" pitchFamily="34" charset="0"/>
              <a:buChar char="•"/>
            </a:pPr>
            <a:r>
              <a:rPr lang="en-US" sz="1600"/>
              <a:t>In our case we assume that perfect-matching is a form of pure permutation</a:t>
            </a:r>
            <a:endParaRPr lang="en-US" sz="1600"/>
          </a:p>
          <a:p>
            <a:pPr marL="285750" indent="-285750" algn="l">
              <a:buFont typeface="Arial" panose="020B0604020202090204" pitchFamily="34" charset="0"/>
              <a:buChar char="•"/>
            </a:pPr>
            <a:r>
              <a:rPr lang="en-US" sz="1600">
                <a:sym typeface="+mn-ea"/>
              </a:rPr>
              <a:t>Perfect Matching ~ Pure Permutation</a:t>
            </a:r>
            <a:endParaRPr lang="en-US" sz="1600"/>
          </a:p>
          <a:p>
            <a:pPr marL="285750" indent="-285750" algn="l">
              <a:buFont typeface="Arial" panose="020B0604020202090204" pitchFamily="34" charset="0"/>
              <a:buChar char="•"/>
            </a:pPr>
            <a:endParaRPr lang="en-US" sz="1600"/>
          </a:p>
          <a:p>
            <a:pPr marL="285750" indent="-285750">
              <a:buFont typeface="Arial" panose="020B0604020202090204" pitchFamily="34" charset="0"/>
              <a:buChar char="•"/>
            </a:pPr>
            <a:endParaRPr lang="en-US" sz="1600"/>
          </a:p>
        </p:txBody>
      </p:sp>
      <p:grpSp>
        <p:nvGrpSpPr>
          <p:cNvPr id="21" name="Group 20"/>
          <p:cNvGrpSpPr/>
          <p:nvPr/>
        </p:nvGrpSpPr>
        <p:grpSpPr>
          <a:xfrm>
            <a:off x="720090" y="3237865"/>
            <a:ext cx="2174875" cy="608965"/>
            <a:chOff x="3101" y="5404"/>
            <a:chExt cx="3425" cy="959"/>
          </a:xfrm>
        </p:grpSpPr>
        <p:grpSp>
          <p:nvGrpSpPr>
            <p:cNvPr id="18" name="Group 17"/>
            <p:cNvGrpSpPr/>
            <p:nvPr/>
          </p:nvGrpSpPr>
          <p:grpSpPr>
            <a:xfrm>
              <a:off x="3101" y="5445"/>
              <a:ext cx="326" cy="863"/>
              <a:chOff x="1870" y="5297"/>
              <a:chExt cx="326" cy="863"/>
            </a:xfrm>
          </p:grpSpPr>
          <p:sp>
            <p:nvSpPr>
              <p:cNvPr id="16" name="Oval 15"/>
              <p:cNvSpPr/>
              <p:nvPr/>
            </p:nvSpPr>
            <p:spPr>
              <a:xfrm>
                <a:off x="1870" y="5297"/>
                <a:ext cx="327" cy="325"/>
              </a:xfrm>
              <a:prstGeom prst="ellipse">
                <a:avLst/>
              </a:prstGeom>
              <a:solidFill>
                <a:srgbClr val="005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1870" y="5836"/>
                <a:ext cx="327" cy="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9" name="Text Box 18"/>
            <p:cNvSpPr txBox="1"/>
            <p:nvPr/>
          </p:nvSpPr>
          <p:spPr>
            <a:xfrm>
              <a:off x="3638" y="5404"/>
              <a:ext cx="2449" cy="434"/>
            </a:xfrm>
            <a:prstGeom prst="rect">
              <a:avLst/>
            </a:prstGeom>
            <a:noFill/>
          </p:spPr>
          <p:txBody>
            <a:bodyPr wrap="none" rtlCol="0">
              <a:spAutoFit/>
            </a:bodyPr>
            <a:p>
              <a:pPr marL="171450" indent="-171450">
                <a:buFont typeface="Wingdings" panose="05000000000000000000" charset="0"/>
                <a:buChar char=""/>
              </a:pPr>
              <a:r>
                <a:rPr lang="en-US" sz="1200"/>
                <a:t>old position (spot)</a:t>
              </a:r>
              <a:endParaRPr lang="en-US" sz="1200"/>
            </a:p>
          </p:txBody>
        </p:sp>
        <p:sp>
          <p:nvSpPr>
            <p:cNvPr id="20" name="Text Box 19"/>
            <p:cNvSpPr txBox="1"/>
            <p:nvPr/>
          </p:nvSpPr>
          <p:spPr>
            <a:xfrm>
              <a:off x="3638" y="5929"/>
              <a:ext cx="2888" cy="434"/>
            </a:xfrm>
            <a:prstGeom prst="rect">
              <a:avLst/>
            </a:prstGeom>
            <a:noFill/>
          </p:spPr>
          <p:txBody>
            <a:bodyPr wrap="none" rtlCol="0">
              <a:spAutoFit/>
            </a:bodyPr>
            <a:p>
              <a:pPr marL="171450" indent="-171450">
                <a:buFont typeface="Wingdings" panose="05000000000000000000" charset="0"/>
                <a:buChar char=""/>
              </a:pPr>
              <a:r>
                <a:rPr lang="en-US" sz="1200"/>
                <a:t>new position (particle)</a:t>
              </a:r>
              <a:endParaRPr lang="en-US" sz="120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379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5</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The Hungarian Method </a:t>
            </a:r>
            <a:endParaRPr lang="en-US" altLang="de-DE" sz="2800" b="0" strike="noStrike" spc="-1">
              <a:solidFill>
                <a:srgbClr val="0057D4"/>
              </a:solidFill>
              <a:latin typeface="Arial" panose="020B0604020202090204"/>
            </a:endParaRPr>
          </a:p>
        </p:txBody>
      </p:sp>
      <mc:AlternateContent xmlns:mc="http://schemas.openxmlformats.org/markup-compatibility/2006">
        <mc:Choice xmlns:a14="http://schemas.microsoft.com/office/drawing/2010/main" Requires="a14">
          <p:sp>
            <p:nvSpPr>
              <p:cNvPr id="2" name="Text Box 1"/>
              <p:cNvSpPr txBox="1"/>
              <p:nvPr/>
            </p:nvSpPr>
            <p:spPr>
              <a:xfrm>
                <a:off x="311785" y="804545"/>
                <a:ext cx="8273415" cy="969645"/>
              </a:xfrm>
              <a:prstGeom prst="rect">
                <a:avLst/>
              </a:prstGeom>
              <a:noFill/>
            </p:spPr>
            <p:txBody>
              <a:bodyPr wrap="square" rtlCol="0">
                <a:spAutoFit/>
              </a:bodyPr>
              <a:p>
                <a:pPr marL="285750" indent="-285750">
                  <a:buFont typeface="Arial" panose="020B0604020202090204" pitchFamily="34" charset="0"/>
                  <a:buChar char="•"/>
                </a:pPr>
                <a:r>
                  <a:rPr lang="en-US"/>
                  <a:t>Algorithm that can be used to find maximum-weight matchings in bipartite graphs, which is sometimes called the assignment problem.</a:t>
                </a:r>
                <a:endParaRPr lang="en-US"/>
              </a:p>
              <a:p>
                <a:pPr marL="285750" indent="-285750">
                  <a:buFont typeface="Arial" panose="020B0604020202090204" pitchFamily="34" charset="0"/>
                  <a:buChar char="•"/>
                </a:pPr>
                <a:r>
                  <a:rPr lang="en-US"/>
                  <a:t>This a classical method with the time complexity of O(</a:t>
                </a:r>
                <a14:m>
                  <m:oMath xmlns:m="http://schemas.openxmlformats.org/officeDocument/2006/math">
                    <m:sSup>
                      <m:sSupPr>
                        <m:ctrlPr>
                          <a:rPr lang="en-US" i="1">
                            <a:latin typeface="Cambria Math" charset="0"/>
                            <a:cs typeface="Cambria Math" charset="0"/>
                          </a:rPr>
                        </m:ctrlPr>
                      </m:sSupPr>
                      <m:e>
                        <m:r>
                          <a:rPr lang="en-US" i="1">
                            <a:latin typeface="Cambria Math" charset="0"/>
                            <a:cs typeface="Cambria Math" charset="0"/>
                          </a:rPr>
                          <m:t>𝑛</m:t>
                        </m:r>
                      </m:e>
                      <m:sup>
                        <m:r>
                          <a:rPr lang="en-US" i="1">
                            <a:latin typeface="Cambria Math" charset="0"/>
                            <a:cs typeface="Cambria Math" charset="0"/>
                          </a:rPr>
                          <m:t>4</m:t>
                        </m:r>
                      </m:sup>
                    </m:sSup>
                  </m:oMath>
                </a14:m>
                <a:r>
                  <a:rPr lang="en-US"/>
                  <a:t>)</a:t>
                </a:r>
                <a:endParaRPr lang="en-US"/>
              </a:p>
            </p:txBody>
          </p:sp>
        </mc:Choice>
        <mc:Fallback>
          <p:sp>
            <p:nvSpPr>
              <p:cNvPr id="2" name="Text Box 1"/>
              <p:cNvSpPr txBox="1">
                <a:spLocks noRot="1" noChangeAspect="1" noMove="1" noResize="1" noEditPoints="1" noAdjustHandles="1" noChangeArrowheads="1" noChangeShapeType="1" noTextEdit="1"/>
              </p:cNvSpPr>
              <p:nvPr/>
            </p:nvSpPr>
            <p:spPr>
              <a:xfrm>
                <a:off x="311785" y="804545"/>
                <a:ext cx="8273415" cy="969645"/>
              </a:xfrm>
              <a:prstGeom prst="rect">
                <a:avLst/>
              </a:prstGeom>
              <a:blipFill rotWithShape="1">
                <a:blip r:embed="rId2"/>
                <a:stretch>
                  <a:fillRect/>
                </a:stretch>
              </a:blipFill>
            </p:spPr>
            <p:txBody>
              <a:bodyPr/>
              <a:lstStyle/>
              <a:p>
                <a:r>
                  <a:rPr lang="en-US" altLang="en-US">
                    <a:noFill/>
                  </a:rPr>
                  <a:t> </a:t>
                </a:r>
              </a:p>
            </p:txBody>
          </p:sp>
        </mc:Fallback>
      </mc:AlternateContent>
      <p:pic>
        <p:nvPicPr>
          <p:cNvPr id="6" name="Picture 5" descr="Case Experiment - The Hungarian"/>
          <p:cNvPicPr>
            <a:picLocks noChangeAspect="1"/>
          </p:cNvPicPr>
          <p:nvPr/>
        </p:nvPicPr>
        <p:blipFill>
          <a:blip r:embed="rId3"/>
          <a:stretch>
            <a:fillRect/>
          </a:stretch>
        </p:blipFill>
        <p:spPr>
          <a:xfrm>
            <a:off x="3246755" y="1687830"/>
            <a:ext cx="2525395" cy="3051810"/>
          </a:xfrm>
          <a:prstGeom prst="rect">
            <a:avLst/>
          </a:prstGeom>
        </p:spPr>
      </p:pic>
      <p:grpSp>
        <p:nvGrpSpPr>
          <p:cNvPr id="21" name="Group 20"/>
          <p:cNvGrpSpPr/>
          <p:nvPr/>
        </p:nvGrpSpPr>
        <p:grpSpPr>
          <a:xfrm>
            <a:off x="311785" y="4109770"/>
            <a:ext cx="2217420" cy="560850"/>
            <a:chOff x="3101" y="5445"/>
            <a:chExt cx="3425" cy="951"/>
          </a:xfrm>
        </p:grpSpPr>
        <p:grpSp>
          <p:nvGrpSpPr>
            <p:cNvPr id="18" name="Group 17"/>
            <p:cNvGrpSpPr/>
            <p:nvPr/>
          </p:nvGrpSpPr>
          <p:grpSpPr>
            <a:xfrm>
              <a:off x="3101" y="5445"/>
              <a:ext cx="326" cy="863"/>
              <a:chOff x="1870" y="5297"/>
              <a:chExt cx="326" cy="863"/>
            </a:xfrm>
          </p:grpSpPr>
          <p:sp>
            <p:nvSpPr>
              <p:cNvPr id="16" name="Oval 15"/>
              <p:cNvSpPr/>
              <p:nvPr/>
            </p:nvSpPr>
            <p:spPr>
              <a:xfrm>
                <a:off x="1870" y="5297"/>
                <a:ext cx="327" cy="325"/>
              </a:xfrm>
              <a:prstGeom prst="ellipse">
                <a:avLst/>
              </a:prstGeom>
              <a:solidFill>
                <a:srgbClr val="005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1870" y="5836"/>
                <a:ext cx="327" cy="3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9" name="Text Box 18"/>
            <p:cNvSpPr txBox="1"/>
            <p:nvPr/>
          </p:nvSpPr>
          <p:spPr>
            <a:xfrm>
              <a:off x="3638" y="5462"/>
              <a:ext cx="2449" cy="467"/>
            </a:xfrm>
            <a:prstGeom prst="rect">
              <a:avLst/>
            </a:prstGeom>
            <a:noFill/>
          </p:spPr>
          <p:txBody>
            <a:bodyPr wrap="square" rtlCol="0">
              <a:spAutoFit/>
            </a:bodyPr>
            <a:p>
              <a:pPr marL="171450" indent="-171450">
                <a:buFont typeface="Wingdings" panose="05000000000000000000" charset="0"/>
                <a:buChar char=""/>
              </a:pPr>
              <a:r>
                <a:rPr lang="en-US" sz="1200"/>
                <a:t>old position (spot)</a:t>
              </a:r>
              <a:endParaRPr lang="en-US" sz="1200"/>
            </a:p>
          </p:txBody>
        </p:sp>
        <p:sp>
          <p:nvSpPr>
            <p:cNvPr id="20" name="Text Box 19"/>
            <p:cNvSpPr txBox="1"/>
            <p:nvPr/>
          </p:nvSpPr>
          <p:spPr>
            <a:xfrm>
              <a:off x="3638" y="5929"/>
              <a:ext cx="2888" cy="467"/>
            </a:xfrm>
            <a:prstGeom prst="rect">
              <a:avLst/>
            </a:prstGeom>
            <a:noFill/>
          </p:spPr>
          <p:txBody>
            <a:bodyPr wrap="square" rtlCol="0">
              <a:spAutoFit/>
            </a:bodyPr>
            <a:p>
              <a:pPr marL="171450" indent="-171450">
                <a:buFont typeface="Wingdings" panose="05000000000000000000" charset="0"/>
                <a:buChar char=""/>
              </a:pPr>
              <a:r>
                <a:rPr lang="en-US" sz="1200"/>
                <a:t>new position (particle)</a:t>
              </a:r>
              <a:endParaRPr lang="en-US" sz="120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lstStyle/>
          <a:p>
            <a:pPr algn="r">
              <a:lnSpc>
                <a:spcPct val="100000"/>
              </a:lnSpc>
            </a:pPr>
            <a:r>
              <a:rPr lang="en-US" altLang="de-DE" sz="1100" b="0" strike="noStrike" spc="-1">
                <a:solidFill>
                  <a:srgbClr val="FFFFFF"/>
                </a:solidFill>
                <a:latin typeface="Arial" panose="020B0604020202090204"/>
                <a:ea typeface="Arial" panose="020B0604020202090204"/>
              </a:rPr>
              <a:t>Darren Lam, Hasham Hussain, Pedro Videira, </a:t>
            </a:r>
            <a:r>
              <a:rPr lang="en-US" altLang="de-DE" sz="1100" spc="-1">
                <a:solidFill>
                  <a:srgbClr val="FFFFFF"/>
                </a:solidFill>
                <a:latin typeface="Arial" panose="020B0604020202090204"/>
                <a:ea typeface="Arial" panose="020B0604020202090204"/>
                <a:sym typeface="+mn-ea"/>
              </a:rPr>
              <a:t>Zhu Xing Guang </a:t>
            </a:r>
            <a:r>
              <a:rPr lang="de-DE" sz="1100" b="0" strike="noStrike" spc="-1">
                <a:solidFill>
                  <a:schemeClr val="bg1"/>
                </a:solidFill>
                <a:latin typeface="Arial" panose="020B0604020202090204"/>
                <a:ea typeface="Arial" panose="020B0604020202090204"/>
              </a:rPr>
              <a:t>| </a:t>
            </a:r>
            <a:r>
              <a:rPr lang="en-US" altLang="de-DE" sz="1100" b="0" strike="noStrike" spc="-1">
                <a:solidFill>
                  <a:schemeClr val="bg1"/>
                </a:solidFill>
                <a:latin typeface="Arial" panose="020B0604020202090204"/>
                <a:ea typeface="Arial" panose="020B0604020202090204"/>
              </a:rPr>
              <a:t>Particle Matching</a:t>
            </a:r>
            <a:r>
              <a:rPr lang="de-DE" sz="1100" b="0" strike="noStrike" spc="-1">
                <a:solidFill>
                  <a:schemeClr val="bg1"/>
                </a:solidFill>
                <a:latin typeface="Arial" panose="020B0604020202090204"/>
                <a:ea typeface="Arial" panose="020B0604020202090204"/>
              </a:rPr>
              <a:t> </a:t>
            </a:r>
            <a:r>
              <a:rPr lang="de-DE" sz="1100" b="0" strike="noStrike" spc="-1">
                <a:solidFill>
                  <a:srgbClr val="FFFFFF"/>
                </a:solidFill>
                <a:latin typeface="Arial" panose="020B0604020202090204"/>
                <a:ea typeface="Arial" panose="020B0604020202090204"/>
              </a:rPr>
              <a:t>| </a:t>
            </a:r>
            <a:r>
              <a:rPr lang="en-US" altLang="de-DE" sz="1100" b="0" strike="noStrike" spc="-1">
                <a:solidFill>
                  <a:srgbClr val="FFFFFF"/>
                </a:solidFill>
                <a:latin typeface="Arial" panose="020B0604020202090204"/>
                <a:ea typeface="Arial" panose="020B0604020202090204"/>
              </a:rPr>
              <a:t>MBD</a:t>
            </a:r>
            <a:r>
              <a:rPr lang="de-DE" sz="1100" b="0" strike="noStrike" spc="-1">
                <a:solidFill>
                  <a:srgbClr val="FFFFFF"/>
                </a:solidFill>
                <a:latin typeface="Arial" panose="020B0604020202090204"/>
                <a:ea typeface="Arial" panose="020B0604020202090204"/>
              </a:rPr>
              <a:t> </a:t>
            </a:r>
            <a:r>
              <a:rPr lang="de-DE" sz="1100" b="0" strike="noStrike" spc="-1">
                <a:solidFill>
                  <a:srgbClr val="00FFFF"/>
                </a:solidFill>
                <a:latin typeface="Arial" panose="020B0604020202090204"/>
                <a:ea typeface="Arial" panose="020B0604020202090204"/>
              </a:rPr>
              <a:t>|</a:t>
            </a:r>
            <a:r>
              <a:rPr lang="de-DE" sz="1100" b="0" strike="noStrike" spc="-1">
                <a:solidFill>
                  <a:srgbClr val="FFFFFF"/>
                </a:solidFill>
                <a:latin typeface="Arial" panose="020B0604020202090204"/>
                <a:ea typeface="Arial" panose="020B0604020202090204"/>
              </a:rPr>
              <a:t> </a:t>
            </a:r>
            <a:r>
              <a:rPr lang="en-US" altLang="de-DE" sz="1100" b="0" strike="noStrike" spc="-1">
                <a:solidFill>
                  <a:srgbClr val="FFFFFF"/>
                </a:solidFill>
                <a:latin typeface="Arial" panose="020B0604020202090204"/>
                <a:ea typeface="Arial" panose="020B0604020202090204"/>
              </a:rPr>
              <a:t>7</a:t>
            </a:r>
            <a:endParaRPr lang="en-US" altLang="de-DE" sz="1100" b="0" strike="noStrike" spc="-1">
              <a:solidFill>
                <a:srgbClr val="FFFFFF"/>
              </a:solidFill>
              <a:latin typeface="Arial" panose="020B0604020202090204"/>
              <a:ea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48880" y="39370"/>
            <a:ext cx="8520120" cy="572400"/>
          </a:xfrm>
          <a:prstGeom prst="rect">
            <a:avLst/>
          </a:prstGeom>
          <a:noFill/>
          <a:ln>
            <a:noFill/>
          </a:ln>
        </p:spPr>
        <p:txBody>
          <a:bodyPr tIns="91440" bIns="91440">
            <a:noAutofit/>
          </a:bodyPr>
          <a:lstStyle/>
          <a:p>
            <a:pPr>
              <a:lnSpc>
                <a:spcPct val="100000"/>
              </a:lnSpc>
            </a:pPr>
            <a:r>
              <a:rPr lang="en-US" altLang="de-DE" sz="2800" b="0" strike="noStrike" spc="-1">
                <a:solidFill>
                  <a:srgbClr val="0057D4"/>
                </a:solidFill>
                <a:latin typeface="Arial" panose="020B0604020202090204"/>
              </a:rPr>
              <a:t>Quantum Annealing </a:t>
            </a:r>
            <a:endParaRPr lang="en-US" altLang="de-DE" sz="2800" b="0" strike="noStrike" spc="-1">
              <a:solidFill>
                <a:srgbClr val="0057D4"/>
              </a:solidFill>
              <a:latin typeface="Arial" panose="020B0604020202090204"/>
            </a:endParaRPr>
          </a:p>
        </p:txBody>
      </p:sp>
      <p:sp>
        <p:nvSpPr>
          <p:cNvPr id="6" name="五边形 5"/>
          <p:cNvSpPr/>
          <p:nvPr/>
        </p:nvSpPr>
        <p:spPr>
          <a:xfrm>
            <a:off x="522605" y="1991995"/>
            <a:ext cx="2112645" cy="115951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Problem</a:t>
            </a:r>
            <a:endParaRPr kumimoji="1" lang="en-US" altLang="zh-CN" dirty="0">
              <a:solidFill>
                <a:schemeClr val="tx1"/>
              </a:solidFill>
            </a:endParaRPr>
          </a:p>
          <a:p>
            <a:pPr algn="ctr"/>
            <a:r>
              <a:rPr kumimoji="1" lang="en-US" altLang="zh-CN" dirty="0">
                <a:solidFill>
                  <a:schemeClr val="tx1"/>
                </a:solidFill>
              </a:rPr>
              <a:t>Definition</a:t>
            </a:r>
            <a:endParaRPr kumimoji="1" lang="zh-CN" altLang="en-US" dirty="0">
              <a:solidFill>
                <a:schemeClr val="tx1"/>
              </a:solidFill>
            </a:endParaRPr>
          </a:p>
        </p:txBody>
      </p:sp>
      <p:sp>
        <p:nvSpPr>
          <p:cNvPr id="7" name="燕尾形 6"/>
          <p:cNvSpPr/>
          <p:nvPr/>
        </p:nvSpPr>
        <p:spPr>
          <a:xfrm>
            <a:off x="2279015" y="1991995"/>
            <a:ext cx="2393950" cy="115951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Formulation of Q matrix</a:t>
            </a:r>
            <a:endParaRPr kumimoji="1" lang="zh-CN" altLang="en-US" sz="1400" dirty="0">
              <a:solidFill>
                <a:schemeClr val="tx1"/>
              </a:solidFill>
            </a:endParaRPr>
          </a:p>
        </p:txBody>
      </p:sp>
      <p:sp>
        <p:nvSpPr>
          <p:cNvPr id="10" name="燕尾形 9"/>
          <p:cNvSpPr/>
          <p:nvPr/>
        </p:nvSpPr>
        <p:spPr>
          <a:xfrm>
            <a:off x="4393565" y="1991995"/>
            <a:ext cx="2393950" cy="115951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Problem</a:t>
            </a:r>
            <a:endParaRPr kumimoji="1" lang="en-US" altLang="zh-CN" dirty="0">
              <a:solidFill>
                <a:schemeClr val="tx1"/>
              </a:solidFill>
            </a:endParaRPr>
          </a:p>
          <a:p>
            <a:pPr algn="ctr"/>
            <a:r>
              <a:rPr kumimoji="1" lang="en-US" altLang="zh-CN" dirty="0">
                <a:solidFill>
                  <a:schemeClr val="tx1"/>
                </a:solidFill>
              </a:rPr>
              <a:t>Mapping </a:t>
            </a:r>
            <a:endParaRPr kumimoji="1" lang="zh-CN" altLang="en-US" dirty="0">
              <a:solidFill>
                <a:schemeClr val="tx1"/>
              </a:solidFill>
            </a:endParaRPr>
          </a:p>
        </p:txBody>
      </p:sp>
      <p:sp>
        <p:nvSpPr>
          <p:cNvPr id="13" name="燕尾形 12"/>
          <p:cNvSpPr/>
          <p:nvPr/>
        </p:nvSpPr>
        <p:spPr>
          <a:xfrm>
            <a:off x="6430645" y="1991995"/>
            <a:ext cx="2264410" cy="115951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Quantum Annealing</a:t>
            </a:r>
            <a:endParaRPr kumimoji="1" lang="zh-CN" altLang="en-US" sz="1400" dirty="0">
              <a:solidFill>
                <a:schemeClr val="tx1"/>
              </a:solidFill>
            </a:endParaRPr>
          </a:p>
        </p:txBody>
      </p:sp>
      <p:sp>
        <p:nvSpPr>
          <p:cNvPr id="4" name="Up Arrow 3"/>
          <p:cNvSpPr/>
          <p:nvPr/>
        </p:nvSpPr>
        <p:spPr>
          <a:xfrm>
            <a:off x="1290955" y="3526790"/>
            <a:ext cx="575945" cy="72009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05"/>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 calcmode="lin" valueType="num">
                                      <p:cBhvr>
                                        <p:cTn id="9" dur="1000" fill="hold"/>
                                        <p:tgtEl>
                                          <p:spTgt spid="6"/>
                                        </p:tgtEl>
                                        <p:attrNameLst>
                                          <p:attrName>ppt_x</p:attrName>
                                        </p:attrNameLst>
                                      </p:cBhvr>
                                      <p:tavLst>
                                        <p:tav tm="0">
                                          <p:val>
                                            <p:strVal val="#ppt_x-.2"/>
                                          </p:val>
                                        </p:tav>
                                        <p:tav tm="100000">
                                          <p:val>
                                            <p:strVal val="#ppt_x"/>
                                          </p:val>
                                        </p:tav>
                                      </p:tavLst>
                                    </p:anim>
                                    <p:anim calcmode="lin" valueType="num">
                                      <p:cBhvr>
                                        <p:cTn id="10" dur="1000" fill="hold"/>
                                        <p:tgtEl>
                                          <p:spTgt spid="6"/>
                                        </p:tgtEl>
                                        <p:attrNameLst>
                                          <p:attrName>ppt_y</p:attrName>
                                        </p:attrNameLst>
                                      </p:cBhvr>
                                      <p:tavLst>
                                        <p:tav tm="0">
                                          <p:val>
                                            <p:strVal val="#ppt_y"/>
                                          </p:val>
                                        </p:tav>
                                        <p:tav tm="100000">
                                          <p:val>
                                            <p:strVal val="#ppt_y"/>
                                          </p:val>
                                        </p:tav>
                                      </p:tavLst>
                                    </p:anim>
                                    <p:animEffect transition="in" filter="fade">
                                      <p:cBhvr>
                                        <p:cTn id="11" dur="1000"/>
                                        <p:tgtEl>
                                          <p:spTgt spid="6"/>
                                        </p:tgtEl>
                                      </p:cBhvr>
                                    </p:animEffect>
                                  </p:childTnLst>
                                </p:cTn>
                              </p:par>
                            </p:childTnLst>
                          </p:cTn>
                        </p:par>
                        <p:par>
                          <p:cTn id="12" fill="hold">
                            <p:stCondLst>
                              <p:cond delay="1000"/>
                            </p:stCondLst>
                            <p:childTnLst>
                              <p:par>
                                <p:cTn id="13" presetID="54" presetClass="entr" presetSubtype="0" accel="100000" fill="hold" grpId="1"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strVal val="#ppt_w*0.05"/>
                                          </p:val>
                                        </p:tav>
                                        <p:tav tm="100000">
                                          <p:val>
                                            <p:strVal val="#ppt_w"/>
                                          </p:val>
                                        </p:tav>
                                      </p:tavLst>
                                    </p:anim>
                                    <p:anim calcmode="lin" valueType="num">
                                      <p:cBhvr>
                                        <p:cTn id="16" dur="1000" fill="hold"/>
                                        <p:tgtEl>
                                          <p:spTgt spid="7"/>
                                        </p:tgtEl>
                                        <p:attrNameLst>
                                          <p:attrName>ppt_h</p:attrName>
                                        </p:attrNameLst>
                                      </p:cBhvr>
                                      <p:tavLst>
                                        <p:tav tm="0">
                                          <p:val>
                                            <p:strVal val="#ppt_h"/>
                                          </p:val>
                                        </p:tav>
                                        <p:tav tm="100000">
                                          <p:val>
                                            <p:strVal val="#ppt_h"/>
                                          </p:val>
                                        </p:tav>
                                      </p:tavLst>
                                    </p:anim>
                                    <p:anim calcmode="lin" valueType="num">
                                      <p:cBhvr>
                                        <p:cTn id="17" dur="1000" fill="hold"/>
                                        <p:tgtEl>
                                          <p:spTgt spid="7"/>
                                        </p:tgtEl>
                                        <p:attrNameLst>
                                          <p:attrName>ppt_x</p:attrName>
                                        </p:attrNameLst>
                                      </p:cBhvr>
                                      <p:tavLst>
                                        <p:tav tm="0">
                                          <p:val>
                                            <p:strVal val="#ppt_x-.2"/>
                                          </p:val>
                                        </p:tav>
                                        <p:tav tm="100000">
                                          <p:val>
                                            <p:strVal val="#ppt_x"/>
                                          </p:val>
                                        </p:tav>
                                      </p:tavLst>
                                    </p:anim>
                                    <p:anim calcmode="lin" valueType="num">
                                      <p:cBhvr>
                                        <p:cTn id="18" dur="1000" fill="hold"/>
                                        <p:tgtEl>
                                          <p:spTgt spid="7"/>
                                        </p:tgtEl>
                                        <p:attrNameLst>
                                          <p:attrName>ppt_y</p:attrName>
                                        </p:attrNameLst>
                                      </p:cBhvr>
                                      <p:tavLst>
                                        <p:tav tm="0">
                                          <p:val>
                                            <p:strVal val="#ppt_y"/>
                                          </p:val>
                                        </p:tav>
                                        <p:tav tm="100000">
                                          <p:val>
                                            <p:strVal val="#ppt_y"/>
                                          </p:val>
                                        </p:tav>
                                      </p:tavLst>
                                    </p:anim>
                                    <p:animEffect transition="in" filter="fade">
                                      <p:cBhvr>
                                        <p:cTn id="19" dur="1000"/>
                                        <p:tgtEl>
                                          <p:spTgt spid="7"/>
                                        </p:tgtEl>
                                      </p:cBhvr>
                                    </p:animEffect>
                                  </p:childTnLst>
                                </p:cTn>
                              </p:par>
                            </p:childTnLst>
                          </p:cTn>
                        </p:par>
                        <p:par>
                          <p:cTn id="20" fill="hold">
                            <p:stCondLst>
                              <p:cond delay="2000"/>
                            </p:stCondLst>
                            <p:childTnLst>
                              <p:par>
                                <p:cTn id="21" presetID="54" presetClass="entr" presetSubtype="0" ac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strVal val="#ppt_w*0.05"/>
                                          </p:val>
                                        </p:tav>
                                        <p:tav tm="100000">
                                          <p:val>
                                            <p:strVal val="#ppt_w"/>
                                          </p:val>
                                        </p:tav>
                                      </p:tavLst>
                                    </p:anim>
                                    <p:anim calcmode="lin" valueType="num">
                                      <p:cBhvr>
                                        <p:cTn id="24" dur="1000" fill="hold"/>
                                        <p:tgtEl>
                                          <p:spTgt spid="10"/>
                                        </p:tgtEl>
                                        <p:attrNameLst>
                                          <p:attrName>ppt_h</p:attrName>
                                        </p:attrNameLst>
                                      </p:cBhvr>
                                      <p:tavLst>
                                        <p:tav tm="0">
                                          <p:val>
                                            <p:strVal val="#ppt_h"/>
                                          </p:val>
                                        </p:tav>
                                        <p:tav tm="100000">
                                          <p:val>
                                            <p:strVal val="#ppt_h"/>
                                          </p:val>
                                        </p:tav>
                                      </p:tavLst>
                                    </p:anim>
                                    <p:anim calcmode="lin" valueType="num">
                                      <p:cBhvr>
                                        <p:cTn id="25" dur="1000" fill="hold"/>
                                        <p:tgtEl>
                                          <p:spTgt spid="10"/>
                                        </p:tgtEl>
                                        <p:attrNameLst>
                                          <p:attrName>ppt_x</p:attrName>
                                        </p:attrNameLst>
                                      </p:cBhvr>
                                      <p:tavLst>
                                        <p:tav tm="0">
                                          <p:val>
                                            <p:strVal val="#ppt_x-.2"/>
                                          </p:val>
                                        </p:tav>
                                        <p:tav tm="100000">
                                          <p:val>
                                            <p:strVal val="#ppt_x"/>
                                          </p:val>
                                        </p:tav>
                                      </p:tavLst>
                                    </p:anim>
                                    <p:anim calcmode="lin" valueType="num">
                                      <p:cBhvr>
                                        <p:cTn id="26" dur="1000" fill="hold"/>
                                        <p:tgtEl>
                                          <p:spTgt spid="10"/>
                                        </p:tgtEl>
                                        <p:attrNameLst>
                                          <p:attrName>ppt_y</p:attrName>
                                        </p:attrNameLst>
                                      </p:cBhvr>
                                      <p:tavLst>
                                        <p:tav tm="0">
                                          <p:val>
                                            <p:strVal val="#ppt_y"/>
                                          </p:val>
                                        </p:tav>
                                        <p:tav tm="100000">
                                          <p:val>
                                            <p:strVal val="#ppt_y"/>
                                          </p:val>
                                        </p:tav>
                                      </p:tavLst>
                                    </p:anim>
                                    <p:animEffect transition="in" filter="fade">
                                      <p:cBhvr>
                                        <p:cTn id="27" dur="1000"/>
                                        <p:tgtEl>
                                          <p:spTgt spid="10"/>
                                        </p:tgtEl>
                                      </p:cBhvr>
                                    </p:animEffect>
                                  </p:childTnLst>
                                </p:cTn>
                              </p:par>
                            </p:childTnLst>
                          </p:cTn>
                        </p:par>
                        <p:par>
                          <p:cTn id="28" fill="hold">
                            <p:stCondLst>
                              <p:cond delay="3000"/>
                            </p:stCondLst>
                            <p:childTnLst>
                              <p:par>
                                <p:cTn id="29" presetID="54" presetClass="entr" presetSubtype="0" accel="100000" fill="hold" grpId="6" nodeType="afterEffect">
                                  <p:stCondLst>
                                    <p:cond delay="0"/>
                                  </p:stCondLst>
                                  <p:iterate type="lt">
                                    <p:tmPct val="0"/>
                                  </p:iterate>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strVal val="#ppt_w*0.05"/>
                                          </p:val>
                                        </p:tav>
                                        <p:tav tm="100000">
                                          <p:val>
                                            <p:strVal val="#ppt_w"/>
                                          </p:val>
                                        </p:tav>
                                      </p:tavLst>
                                    </p:anim>
                                    <p:anim calcmode="lin" valueType="num">
                                      <p:cBhvr>
                                        <p:cTn id="32" dur="1000" fill="hold"/>
                                        <p:tgtEl>
                                          <p:spTgt spid="13"/>
                                        </p:tgtEl>
                                        <p:attrNameLst>
                                          <p:attrName>ppt_h</p:attrName>
                                        </p:attrNameLst>
                                      </p:cBhvr>
                                      <p:tavLst>
                                        <p:tav tm="0">
                                          <p:val>
                                            <p:strVal val="#ppt_h"/>
                                          </p:val>
                                        </p:tav>
                                        <p:tav tm="100000">
                                          <p:val>
                                            <p:strVal val="#ppt_h"/>
                                          </p:val>
                                        </p:tav>
                                      </p:tavLst>
                                    </p:anim>
                                    <p:anim calcmode="lin" valueType="num">
                                      <p:cBhvr>
                                        <p:cTn id="33" dur="1000" fill="hold"/>
                                        <p:tgtEl>
                                          <p:spTgt spid="13"/>
                                        </p:tgtEl>
                                        <p:attrNameLst>
                                          <p:attrName>ppt_x</p:attrName>
                                        </p:attrNameLst>
                                      </p:cBhvr>
                                      <p:tavLst>
                                        <p:tav tm="0">
                                          <p:val>
                                            <p:strVal val="#ppt_x-.2"/>
                                          </p:val>
                                        </p:tav>
                                        <p:tav tm="100000">
                                          <p:val>
                                            <p:strVal val="#ppt_x"/>
                                          </p:val>
                                        </p:tav>
                                      </p:tavLst>
                                    </p:anim>
                                    <p:anim calcmode="lin" valueType="num">
                                      <p:cBhvr>
                                        <p:cTn id="34" dur="1000" fill="hold"/>
                                        <p:tgtEl>
                                          <p:spTgt spid="13"/>
                                        </p:tgtEl>
                                        <p:attrNameLst>
                                          <p:attrName>ppt_y</p:attrName>
                                        </p:attrNameLst>
                                      </p:cBhvr>
                                      <p:tavLst>
                                        <p:tav tm="0">
                                          <p:val>
                                            <p:strVal val="#ppt_y"/>
                                          </p:val>
                                        </p:tav>
                                        <p:tav tm="100000">
                                          <p:val>
                                            <p:strVal val="#ppt_y"/>
                                          </p:val>
                                        </p:tav>
                                      </p:tavLst>
                                    </p:anim>
                                    <p:animEffect transition="in" filter="fade">
                                      <p:cBhvr>
                                        <p:cTn id="35" dur="1000"/>
                                        <p:tgtEl>
                                          <p:spTgt spid="13"/>
                                        </p:tgtEl>
                                      </p:cBhvr>
                                    </p:animEffect>
                                  </p:childTnLst>
                                </p:cTn>
                              </p:par>
                            </p:childTnLst>
                          </p:cTn>
                        </p:par>
                        <p:par>
                          <p:cTn id="36" fill="hold">
                            <p:stCondLst>
                              <p:cond delay="4000"/>
                            </p:stCondLst>
                            <p:childTnLst>
                              <p:par>
                                <p:cTn id="37" presetID="37" presetClass="entr" presetSubtype="0" fill="hold" grpId="5"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900" decel="100000" fill="hold"/>
                                        <p:tgtEl>
                                          <p:spTgt spid="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6" grpId="1" animBg="1"/>
      <p:bldP spid="10" grpId="0" animBg="1"/>
      <p:bldP spid="13" grpId="1" animBg="1"/>
      <p:bldP spid="13" grpId="2" animBg="1"/>
      <p:bldP spid="13" grpId="3" animBg="1"/>
      <p:bldP spid="13" grpId="4" animBg="1"/>
      <p:bldP spid="13" grpId="5" animBg="1"/>
      <p:bldP spid="13" grpId="6" animBg="1"/>
      <p:bldP spid="4" grpId="0" animBg="1"/>
      <p:bldP spid="4" grpId="1" animBg="1"/>
      <p:bldP spid="4" grpId="2" animBg="1"/>
      <p:bldP spid="4" grpId="3" animBg="1"/>
      <p:bldP spid="4" grpId="4" animBg="1"/>
      <p:bldP spid="4" grpId="5"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379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p>
            <a:pPr algn="r">
              <a:lnSpc>
                <a:spcPct val="100000"/>
              </a:lnSpc>
            </a:pPr>
            <a:r>
              <a:rPr lang="en-US" altLang="de-DE" sz="1100" spc="-1">
                <a:solidFill>
                  <a:srgbClr val="FFFFFF"/>
                </a:solidFill>
                <a:latin typeface="Arial" panose="020B0604020202090204"/>
                <a:ea typeface="Arial" panose="020B0604020202090204"/>
                <a:sym typeface="+mn-ea"/>
              </a:rPr>
              <a:t>Darren Lam, Hasham Hussain, Pedro Videira, </a:t>
            </a:r>
            <a:r>
              <a:rPr lang="en-US" altLang="de-DE" sz="1100" spc="-1">
                <a:solidFill>
                  <a:srgbClr val="FFFFFF"/>
                </a:solidFill>
                <a:latin typeface="Arial" panose="020B0604020202090204"/>
                <a:ea typeface="Arial" panose="020B0604020202090204"/>
                <a:sym typeface="+mn-ea"/>
              </a:rPr>
              <a:t>Xingguang Zhu </a:t>
            </a:r>
            <a:r>
              <a:rPr lang="de-DE" sz="1100" spc="-1">
                <a:solidFill>
                  <a:schemeClr val="bg1"/>
                </a:solidFill>
                <a:latin typeface="Arial" panose="020B0604020202090204"/>
                <a:ea typeface="Arial" panose="020B0604020202090204"/>
                <a:sym typeface="+mn-ea"/>
              </a:rPr>
              <a:t>| </a:t>
            </a:r>
            <a:r>
              <a:rPr lang="en-US" altLang="de-DE" sz="1100" spc="-1">
                <a:solidFill>
                  <a:schemeClr val="bg1"/>
                </a:solidFill>
                <a:latin typeface="Arial" panose="020B0604020202090204"/>
                <a:ea typeface="Arial" panose="020B0604020202090204"/>
                <a:sym typeface="+mn-ea"/>
              </a:rPr>
              <a:t>Particle Matching</a:t>
            </a:r>
            <a:r>
              <a:rPr lang="de-DE" sz="1100" spc="-1">
                <a:solidFill>
                  <a:schemeClr val="bg1"/>
                </a:solidFill>
                <a:latin typeface="Arial" panose="020B0604020202090204"/>
                <a:ea typeface="Arial" panose="020B0604020202090204"/>
                <a:sym typeface="+mn-ea"/>
              </a:rPr>
              <a:t> </a:t>
            </a:r>
            <a:r>
              <a:rPr lang="de-DE" sz="1100" spc="-1">
                <a:solidFill>
                  <a:srgbClr val="FFFFFF"/>
                </a:solidFill>
                <a:latin typeface="Arial" panose="020B0604020202090204"/>
                <a:ea typeface="Arial" panose="020B0604020202090204"/>
                <a:sym typeface="+mn-ea"/>
              </a:rPr>
              <a:t>|  </a:t>
            </a:r>
            <a:r>
              <a:rPr lang="en-US" altLang="de-DE" sz="1100" spc="-1">
                <a:solidFill>
                  <a:srgbClr val="FFFFFF"/>
                </a:solidFill>
                <a:latin typeface="Arial" panose="020B0604020202090204"/>
                <a:ea typeface="Arial" panose="020B0604020202090204"/>
                <a:sym typeface="+mn-ea"/>
              </a:rPr>
              <a:t>8</a:t>
            </a:r>
            <a:endParaRPr lang="en-US" altLang="de-DE" sz="1100" b="0" strike="noStrike" spc="-1">
              <a:solidFill>
                <a:srgbClr val="FFFFFF"/>
              </a:solidFill>
              <a:latin typeface="Arial" panose="020B0604020202090204"/>
              <a:ea typeface="Arial" panose="020B0604020202090204"/>
              <a:sym typeface="+mn-ea"/>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11495" y="39600"/>
            <a:ext cx="8520120" cy="572400"/>
          </a:xfrm>
          <a:prstGeom prst="rect">
            <a:avLst/>
          </a:prstGeom>
          <a:noFill/>
          <a:ln>
            <a:noFill/>
          </a:ln>
        </p:spPr>
        <p:txBody>
          <a:bodyPr tIns="91440" bIns="91440">
            <a:noAutofit/>
          </a:bodyPr>
          <a:p>
            <a:pPr>
              <a:lnSpc>
                <a:spcPct val="100000"/>
              </a:lnSpc>
            </a:pPr>
            <a:r>
              <a:rPr lang="en-US" altLang="de-DE" sz="2800" b="0" strike="noStrike" spc="-1">
                <a:solidFill>
                  <a:srgbClr val="0057D4"/>
                </a:solidFill>
                <a:latin typeface="Arial" panose="020B0604020202090204"/>
              </a:rPr>
              <a:t>Quantum Annealing (Problem Definition) </a:t>
            </a:r>
            <a:endParaRPr lang="en-US" altLang="de-DE" sz="2800" b="0" strike="noStrike" spc="-1">
              <a:solidFill>
                <a:srgbClr val="0057D4"/>
              </a:solidFill>
              <a:latin typeface="Arial" panose="020B0604020202090204"/>
            </a:endParaRPr>
          </a:p>
        </p:txBody>
      </p:sp>
      <p:sp>
        <p:nvSpPr>
          <p:cNvPr id="2" name="Text Box 1"/>
          <p:cNvSpPr txBox="1"/>
          <p:nvPr/>
        </p:nvSpPr>
        <p:spPr>
          <a:xfrm>
            <a:off x="311785" y="643890"/>
            <a:ext cx="4462780" cy="368300"/>
          </a:xfrm>
          <a:prstGeom prst="rect">
            <a:avLst/>
          </a:prstGeom>
          <a:noFill/>
        </p:spPr>
        <p:txBody>
          <a:bodyPr wrap="none" rtlCol="0">
            <a:spAutoFit/>
          </a:bodyPr>
          <a:p>
            <a:pPr marL="285750" indent="-285750">
              <a:buFont typeface="Arial" panose="020B0604020202090204" pitchFamily="34" charset="0"/>
              <a:buChar char="•"/>
            </a:pPr>
            <a:r>
              <a:rPr lang="en-US"/>
              <a:t>Choosing number of particles to be n=3</a:t>
            </a:r>
            <a:endParaRPr lang="en-US"/>
          </a:p>
        </p:txBody>
      </p:sp>
      <p:pic>
        <p:nvPicPr>
          <p:cNvPr id="3" name="Picture 2" descr="Case Experiment - Examples n=3"/>
          <p:cNvPicPr>
            <a:picLocks noChangeAspect="1"/>
          </p:cNvPicPr>
          <p:nvPr/>
        </p:nvPicPr>
        <p:blipFill>
          <a:blip r:embed="rId2"/>
          <a:stretch>
            <a:fillRect/>
          </a:stretch>
        </p:blipFill>
        <p:spPr>
          <a:xfrm>
            <a:off x="2152015" y="1012190"/>
            <a:ext cx="4342765" cy="3018790"/>
          </a:xfrm>
          <a:prstGeom prst="rect">
            <a:avLst/>
          </a:prstGeom>
        </p:spPr>
      </p:pic>
      <p:sp>
        <p:nvSpPr>
          <p:cNvPr id="4" name="Text Box 3"/>
          <p:cNvSpPr txBox="1"/>
          <p:nvPr/>
        </p:nvSpPr>
        <p:spPr>
          <a:xfrm>
            <a:off x="2674620" y="3139440"/>
            <a:ext cx="3297555" cy="321945"/>
          </a:xfrm>
          <a:prstGeom prst="rect">
            <a:avLst/>
          </a:prstGeom>
          <a:noFill/>
        </p:spPr>
        <p:txBody>
          <a:bodyPr wrap="square" rtlCol="0">
            <a:spAutoFit/>
          </a:bodyPr>
          <a:p>
            <a:pPr marL="285750" indent="-285750">
              <a:buFont typeface="Wingdings" panose="05000000000000000000" charset="0"/>
              <a:buChar char=""/>
            </a:pPr>
            <a:r>
              <a:rPr lang="en-US" sz="1500"/>
              <a:t>New position (particle)</a:t>
            </a:r>
            <a:endParaRPr lang="en-US" sz="1500"/>
          </a:p>
        </p:txBody>
      </p:sp>
      <p:sp>
        <p:nvSpPr>
          <p:cNvPr id="5" name="Text Box 4"/>
          <p:cNvSpPr txBox="1"/>
          <p:nvPr/>
        </p:nvSpPr>
        <p:spPr>
          <a:xfrm>
            <a:off x="2674620" y="3526155"/>
            <a:ext cx="3297555" cy="321945"/>
          </a:xfrm>
          <a:prstGeom prst="rect">
            <a:avLst/>
          </a:prstGeom>
          <a:noFill/>
        </p:spPr>
        <p:txBody>
          <a:bodyPr wrap="square" rtlCol="0">
            <a:spAutoFit/>
          </a:bodyPr>
          <a:p>
            <a:pPr marL="285750" indent="-285750">
              <a:buFont typeface="Wingdings" panose="05000000000000000000" charset="0"/>
              <a:buChar char=""/>
            </a:pPr>
            <a:r>
              <a:rPr lang="en-US" sz="1500"/>
              <a:t>Old position (spot)</a:t>
            </a:r>
            <a:endParaRPr lang="en-US" sz="1500"/>
          </a:p>
        </p:txBody>
      </p:sp>
      <p:sp>
        <p:nvSpPr>
          <p:cNvPr id="7" name="Text Box 6"/>
          <p:cNvSpPr txBox="1"/>
          <p:nvPr/>
        </p:nvSpPr>
        <p:spPr>
          <a:xfrm>
            <a:off x="2348865" y="2649220"/>
            <a:ext cx="1067435" cy="306705"/>
          </a:xfrm>
          <a:prstGeom prst="rect">
            <a:avLst/>
          </a:prstGeom>
          <a:noFill/>
        </p:spPr>
        <p:txBody>
          <a:bodyPr wrap="square" rtlCol="0">
            <a:spAutoFit/>
          </a:bodyPr>
          <a:p>
            <a:r>
              <a:rPr lang="en-US" sz="1400">
                <a:solidFill>
                  <a:srgbClr val="00B050"/>
                </a:solidFill>
              </a:rPr>
              <a:t>Satisfies</a:t>
            </a:r>
            <a:r>
              <a:rPr lang="en-US" sz="1400"/>
              <a:t>        </a:t>
            </a:r>
            <a:endParaRPr lang="en-US" sz="1400"/>
          </a:p>
        </p:txBody>
      </p:sp>
      <p:sp>
        <p:nvSpPr>
          <p:cNvPr id="8" name="Text Box 7"/>
          <p:cNvSpPr txBox="1"/>
          <p:nvPr/>
        </p:nvSpPr>
        <p:spPr>
          <a:xfrm>
            <a:off x="3925570" y="2587625"/>
            <a:ext cx="925195" cy="368300"/>
          </a:xfrm>
          <a:prstGeom prst="rect">
            <a:avLst/>
          </a:prstGeom>
          <a:noFill/>
        </p:spPr>
        <p:txBody>
          <a:bodyPr wrap="square" rtlCol="0" anchor="t">
            <a:spAutoFit/>
          </a:bodyPr>
          <a:p>
            <a:r>
              <a:rPr lang="en-US" sz="1400">
                <a:solidFill>
                  <a:srgbClr val="FF0000"/>
                </a:solidFill>
                <a:sym typeface="+mn-ea"/>
              </a:rPr>
              <a:t>Violates</a:t>
            </a:r>
            <a:r>
              <a:rPr lang="en-US">
                <a:sym typeface="+mn-ea"/>
              </a:rPr>
              <a:t>     </a:t>
            </a:r>
            <a:endParaRPr lang="en-US"/>
          </a:p>
        </p:txBody>
      </p:sp>
      <p:sp>
        <p:nvSpPr>
          <p:cNvPr id="10" name="Text Box 9"/>
          <p:cNvSpPr txBox="1"/>
          <p:nvPr/>
        </p:nvSpPr>
        <p:spPr>
          <a:xfrm>
            <a:off x="5276215" y="2587625"/>
            <a:ext cx="1022350" cy="368300"/>
          </a:xfrm>
          <a:prstGeom prst="rect">
            <a:avLst/>
          </a:prstGeom>
          <a:noFill/>
        </p:spPr>
        <p:txBody>
          <a:bodyPr wrap="square" rtlCol="0" anchor="t">
            <a:spAutoFit/>
          </a:bodyPr>
          <a:p>
            <a:r>
              <a:rPr lang="en-US" sz="1400">
                <a:solidFill>
                  <a:srgbClr val="FF0000"/>
                </a:solidFill>
                <a:sym typeface="+mn-ea"/>
              </a:rPr>
              <a:t>  Violates</a:t>
            </a:r>
            <a:r>
              <a:rPr lang="en-US">
                <a:sym typeface="+mn-ea"/>
              </a:rPr>
              <a:t>     </a:t>
            </a:r>
            <a:endParaRPr lang="en-US"/>
          </a:p>
        </p:txBody>
      </p:sp>
      <p:sp>
        <p:nvSpPr>
          <p:cNvPr id="11" name="Text Box 10"/>
          <p:cNvSpPr txBox="1"/>
          <p:nvPr/>
        </p:nvSpPr>
        <p:spPr>
          <a:xfrm>
            <a:off x="311785" y="4030980"/>
            <a:ext cx="6863080" cy="645160"/>
          </a:xfrm>
          <a:prstGeom prst="rect">
            <a:avLst/>
          </a:prstGeom>
          <a:noFill/>
        </p:spPr>
        <p:txBody>
          <a:bodyPr wrap="square" rtlCol="0">
            <a:spAutoFit/>
          </a:bodyPr>
          <a:p>
            <a:pPr marL="285750" indent="-285750">
              <a:buFont typeface="Arial" panose="020B0604020202090204" pitchFamily="34" charset="0"/>
              <a:buChar char="•"/>
            </a:pPr>
            <a:r>
              <a:rPr lang="en-US"/>
              <a:t>All matching must be a one-to-one relationship, otherwise it violates the constraints.</a:t>
            </a:r>
            <a:endParaRPr lang="en-US"/>
          </a:p>
        </p:txBody>
      </p:sp>
      <p:sp>
        <p:nvSpPr>
          <p:cNvPr id="13" name="Rectangles 12"/>
          <p:cNvSpPr/>
          <p:nvPr/>
        </p:nvSpPr>
        <p:spPr>
          <a:xfrm>
            <a:off x="2267585" y="1131570"/>
            <a:ext cx="1152525" cy="187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3811905" y="1131570"/>
            <a:ext cx="1152525" cy="187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5146040" y="1131570"/>
            <a:ext cx="1152525" cy="187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1"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1" nodeType="clickEffect">
                                  <p:stCondLst>
                                    <p:cond delay="0"/>
                                  </p:stCondLst>
                                  <p:childTnLst>
                                    <p:animEffect transition="out" filter="dissolv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bldLvl="0" animBg="1"/>
      <p:bldP spid="14" grpId="0" animBg="1"/>
      <p:bldP spid="14" grpId="1" bldLvl="0" animBg="1"/>
      <p:bldP spid="15" grpId="0" animBg="1"/>
      <p:bldP spid="15"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1512000" y="4862520"/>
            <a:ext cx="7631640" cy="280440"/>
          </a:xfrm>
          <a:prstGeom prst="rect">
            <a:avLst/>
          </a:prstGeom>
          <a:solidFill>
            <a:srgbClr val="1155CC"/>
          </a:solidFill>
          <a:ln>
            <a:noFill/>
          </a:ln>
        </p:spPr>
        <p:style>
          <a:lnRef idx="0">
            <a:srgbClr val="FFFFFF"/>
          </a:lnRef>
          <a:fillRef idx="0">
            <a:srgbClr val="FFFFFF"/>
          </a:fillRef>
          <a:effectRef idx="0">
            <a:srgbClr val="FFFFFF"/>
          </a:effectRef>
          <a:fontRef idx="minor"/>
        </p:style>
        <p:txBody>
          <a:bodyPr tIns="91440" bIns="91440">
            <a:noAutofit/>
          </a:bodyPr>
          <a:lstStyle/>
          <a:p>
            <a:pPr algn="r">
              <a:lnSpc>
                <a:spcPct val="100000"/>
              </a:lnSpc>
            </a:pPr>
            <a:r>
              <a:rPr lang="en-US" altLang="de-DE" sz="1100" b="0" strike="noStrike" spc="-1">
                <a:solidFill>
                  <a:srgbClr val="FFFFFF"/>
                </a:solidFill>
                <a:latin typeface="Arial" panose="020B0604020202090204"/>
                <a:ea typeface="Arial" panose="020B0604020202090204"/>
              </a:rPr>
              <a:t>Darren Lam, Hasham Hussain, Pedro Videira, </a:t>
            </a:r>
            <a:r>
              <a:rPr lang="en-US" altLang="de-DE" sz="1100" spc="-1">
                <a:solidFill>
                  <a:srgbClr val="FFFFFF"/>
                </a:solidFill>
                <a:latin typeface="Arial" panose="020B0604020202090204"/>
                <a:ea typeface="Arial" panose="020B0604020202090204"/>
                <a:sym typeface="+mn-ea"/>
              </a:rPr>
              <a:t>Zhu Xing Guang </a:t>
            </a:r>
            <a:r>
              <a:rPr lang="de-DE" sz="1100" b="0" strike="noStrike" spc="-1">
                <a:solidFill>
                  <a:schemeClr val="bg1"/>
                </a:solidFill>
                <a:latin typeface="Arial" panose="020B0604020202090204"/>
                <a:ea typeface="Arial" panose="020B0604020202090204"/>
              </a:rPr>
              <a:t>| </a:t>
            </a:r>
            <a:r>
              <a:rPr lang="en-US" altLang="de-DE" sz="1100" b="0" strike="noStrike" spc="-1">
                <a:solidFill>
                  <a:schemeClr val="bg1"/>
                </a:solidFill>
                <a:latin typeface="Arial" panose="020B0604020202090204"/>
                <a:ea typeface="Arial" panose="020B0604020202090204"/>
              </a:rPr>
              <a:t>Particle Matching</a:t>
            </a:r>
            <a:r>
              <a:rPr lang="de-DE" sz="1100" b="0" strike="noStrike" spc="-1">
                <a:solidFill>
                  <a:schemeClr val="bg1"/>
                </a:solidFill>
                <a:latin typeface="Arial" panose="020B0604020202090204"/>
                <a:ea typeface="Arial" panose="020B0604020202090204"/>
              </a:rPr>
              <a:t> </a:t>
            </a:r>
            <a:r>
              <a:rPr lang="de-DE" sz="1100" b="0" strike="noStrike" spc="-1">
                <a:solidFill>
                  <a:srgbClr val="FFFFFF"/>
                </a:solidFill>
                <a:latin typeface="Arial" panose="020B0604020202090204"/>
                <a:ea typeface="Arial" panose="020B0604020202090204"/>
              </a:rPr>
              <a:t>| </a:t>
            </a:r>
            <a:r>
              <a:rPr lang="en-US" altLang="de-DE" sz="1100" b="0" strike="noStrike" spc="-1">
                <a:solidFill>
                  <a:srgbClr val="FFFFFF"/>
                </a:solidFill>
                <a:latin typeface="Arial" panose="020B0604020202090204"/>
                <a:ea typeface="Arial" panose="020B0604020202090204"/>
              </a:rPr>
              <a:t>MBD</a:t>
            </a:r>
            <a:r>
              <a:rPr lang="de-DE" sz="1100" b="0" strike="noStrike" spc="-1">
                <a:solidFill>
                  <a:srgbClr val="FFFFFF"/>
                </a:solidFill>
                <a:latin typeface="Arial" panose="020B0604020202090204"/>
                <a:ea typeface="Arial" panose="020B0604020202090204"/>
              </a:rPr>
              <a:t> </a:t>
            </a:r>
            <a:r>
              <a:rPr lang="de-DE" sz="1100" b="0" strike="noStrike" spc="-1">
                <a:solidFill>
                  <a:srgbClr val="00FFFF"/>
                </a:solidFill>
                <a:latin typeface="Arial" panose="020B0604020202090204"/>
                <a:ea typeface="Arial" panose="020B0604020202090204"/>
              </a:rPr>
              <a:t>|</a:t>
            </a:r>
            <a:r>
              <a:rPr lang="de-DE" sz="1100" b="0" strike="noStrike" spc="-1">
                <a:solidFill>
                  <a:srgbClr val="FFFFFF"/>
                </a:solidFill>
                <a:latin typeface="Arial" panose="020B0604020202090204"/>
                <a:ea typeface="Arial" panose="020B0604020202090204"/>
              </a:rPr>
              <a:t> </a:t>
            </a:r>
            <a:r>
              <a:rPr lang="en-US" altLang="de-DE" sz="1100" b="0" strike="noStrike" spc="-1">
                <a:solidFill>
                  <a:srgbClr val="FFFFFF"/>
                </a:solidFill>
                <a:latin typeface="Arial" panose="020B0604020202090204"/>
                <a:ea typeface="Arial" panose="020B0604020202090204"/>
              </a:rPr>
              <a:t>9</a:t>
            </a:r>
            <a:endParaRPr lang="en-US" altLang="de-DE" sz="1100" b="0" strike="noStrike" spc="-1">
              <a:solidFill>
                <a:srgbClr val="FFFFFF"/>
              </a:solidFill>
              <a:latin typeface="Arial" panose="020B0604020202090204"/>
              <a:ea typeface="Arial" panose="020B0604020202090204"/>
            </a:endParaRPr>
          </a:p>
        </p:txBody>
      </p:sp>
      <p:pic>
        <p:nvPicPr>
          <p:cNvPr id="84" name="Picture 83"/>
          <p:cNvPicPr/>
          <p:nvPr/>
        </p:nvPicPr>
        <p:blipFill>
          <a:blip r:embed="rId1"/>
          <a:stretch>
            <a:fillRect/>
          </a:stretch>
        </p:blipFill>
        <p:spPr>
          <a:xfrm>
            <a:off x="-72000" y="4739760"/>
            <a:ext cx="1584000" cy="528120"/>
          </a:xfrm>
          <a:prstGeom prst="rect">
            <a:avLst/>
          </a:prstGeom>
          <a:ln>
            <a:noFill/>
          </a:ln>
        </p:spPr>
      </p:pic>
      <p:sp>
        <p:nvSpPr>
          <p:cNvPr id="85" name="TextShape 2"/>
          <p:cNvSpPr txBox="1"/>
          <p:nvPr/>
        </p:nvSpPr>
        <p:spPr>
          <a:xfrm>
            <a:off x="348880" y="39370"/>
            <a:ext cx="8520120" cy="572400"/>
          </a:xfrm>
          <a:prstGeom prst="rect">
            <a:avLst/>
          </a:prstGeom>
          <a:noFill/>
          <a:ln>
            <a:noFill/>
          </a:ln>
        </p:spPr>
        <p:txBody>
          <a:bodyPr tIns="91440" bIns="91440">
            <a:noAutofit/>
          </a:bodyPr>
          <a:lstStyle/>
          <a:p>
            <a:pPr>
              <a:lnSpc>
                <a:spcPct val="100000"/>
              </a:lnSpc>
            </a:pPr>
            <a:r>
              <a:rPr lang="en-US" altLang="de-DE" sz="2800" b="0" strike="noStrike" spc="-1">
                <a:solidFill>
                  <a:srgbClr val="0057D4"/>
                </a:solidFill>
                <a:latin typeface="Arial" panose="020B0604020202090204"/>
              </a:rPr>
              <a:t>Quantum Annealing </a:t>
            </a:r>
            <a:endParaRPr lang="en-US" altLang="de-DE" sz="2800" b="0" strike="noStrike" spc="-1">
              <a:solidFill>
                <a:srgbClr val="0057D4"/>
              </a:solidFill>
              <a:latin typeface="Arial" panose="020B0604020202090204"/>
            </a:endParaRPr>
          </a:p>
        </p:txBody>
      </p:sp>
      <p:grpSp>
        <p:nvGrpSpPr>
          <p:cNvPr id="2" name="Group 1"/>
          <p:cNvGrpSpPr/>
          <p:nvPr/>
        </p:nvGrpSpPr>
        <p:grpSpPr>
          <a:xfrm>
            <a:off x="522605" y="1991995"/>
            <a:ext cx="8172450" cy="1159510"/>
            <a:chOff x="812" y="3265"/>
            <a:chExt cx="11679" cy="1570"/>
          </a:xfrm>
        </p:grpSpPr>
        <p:sp>
          <p:nvSpPr>
            <p:cNvPr id="6" name="五边形 5"/>
            <p:cNvSpPr/>
            <p:nvPr/>
          </p:nvSpPr>
          <p:spPr>
            <a:xfrm>
              <a:off x="812" y="3265"/>
              <a:ext cx="3019" cy="157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Problem</a:t>
              </a:r>
              <a:endParaRPr kumimoji="1" lang="en-US" altLang="zh-CN" dirty="0">
                <a:solidFill>
                  <a:schemeClr val="tx1"/>
                </a:solidFill>
              </a:endParaRPr>
            </a:p>
            <a:p>
              <a:pPr algn="ctr"/>
              <a:r>
                <a:rPr kumimoji="1" lang="en-US" altLang="zh-CN" dirty="0">
                  <a:solidFill>
                    <a:schemeClr val="tx1"/>
                  </a:solidFill>
                </a:rPr>
                <a:t>Definition</a:t>
              </a:r>
              <a:endParaRPr kumimoji="1" lang="zh-CN" altLang="en-US" dirty="0">
                <a:solidFill>
                  <a:schemeClr val="tx1"/>
                </a:solidFill>
              </a:endParaRPr>
            </a:p>
          </p:txBody>
        </p:sp>
        <p:sp>
          <p:nvSpPr>
            <p:cNvPr id="7" name="燕尾形 6"/>
            <p:cNvSpPr/>
            <p:nvPr/>
          </p:nvSpPr>
          <p:spPr>
            <a:xfrm>
              <a:off x="3322" y="3265"/>
              <a:ext cx="3421" cy="1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Formulation of Q matrix</a:t>
              </a:r>
              <a:endParaRPr kumimoji="1" lang="zh-CN" altLang="en-US" sz="1400" dirty="0">
                <a:solidFill>
                  <a:schemeClr val="tx1"/>
                </a:solidFill>
              </a:endParaRPr>
            </a:p>
          </p:txBody>
        </p:sp>
        <p:sp>
          <p:nvSpPr>
            <p:cNvPr id="10" name="燕尾形 9"/>
            <p:cNvSpPr/>
            <p:nvPr/>
          </p:nvSpPr>
          <p:spPr>
            <a:xfrm>
              <a:off x="6344" y="3265"/>
              <a:ext cx="3421" cy="1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Problem</a:t>
              </a:r>
              <a:endParaRPr kumimoji="1" lang="en-US" altLang="zh-CN" dirty="0">
                <a:solidFill>
                  <a:schemeClr val="tx1"/>
                </a:solidFill>
              </a:endParaRPr>
            </a:p>
            <a:p>
              <a:pPr algn="ctr"/>
              <a:r>
                <a:rPr kumimoji="1" lang="en-US" altLang="zh-CN" dirty="0">
                  <a:solidFill>
                    <a:schemeClr val="tx1"/>
                  </a:solidFill>
                </a:rPr>
                <a:t>Mapping </a:t>
              </a:r>
              <a:endParaRPr kumimoji="1" lang="zh-CN" altLang="en-US" dirty="0">
                <a:solidFill>
                  <a:schemeClr val="tx1"/>
                </a:solidFill>
              </a:endParaRPr>
            </a:p>
          </p:txBody>
        </p:sp>
        <p:sp>
          <p:nvSpPr>
            <p:cNvPr id="13" name="燕尾形 12"/>
            <p:cNvSpPr/>
            <p:nvPr/>
          </p:nvSpPr>
          <p:spPr>
            <a:xfrm>
              <a:off x="9255" y="3265"/>
              <a:ext cx="3236" cy="1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Quantum Annealing</a:t>
              </a:r>
              <a:endParaRPr kumimoji="1" lang="zh-CN" altLang="en-US" sz="1400" dirty="0">
                <a:solidFill>
                  <a:schemeClr val="tx1"/>
                </a:solidFill>
              </a:endParaRPr>
            </a:p>
          </p:txBody>
        </p:sp>
      </p:grpSp>
      <p:sp>
        <p:nvSpPr>
          <p:cNvPr id="3" name="Up Arrow 2"/>
          <p:cNvSpPr/>
          <p:nvPr/>
        </p:nvSpPr>
        <p:spPr>
          <a:xfrm>
            <a:off x="3091815" y="3518535"/>
            <a:ext cx="575945" cy="72009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p="http://schemas.openxmlformats.org/presentationml/2006/main">
  <p:tag name="KSO_WM_UNIT_TABLE_BEAUTIFY" val="smartTable{733c54b5-ec12-4154-8dcf-c1822d250e03}"/>
</p:tagLst>
</file>

<file path=ppt/tags/tag2.xml><?xml version="1.0" encoding="utf-8"?>
<p:tagLst xmlns:p="http://schemas.openxmlformats.org/presentationml/2006/main">
  <p:tag name="KSO_WM_UNIT_TABLE_BEAUTIFY" val="smartTable{1165530a-7d42-441b-8845-26271e70daf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2">
      <extobjdata type="334E55B0-647D-440b-865C-3EC943EB4CBC" data="ewogICAiSW1nU2V0dGluZ0pzb24iIDogIiIsCiAgICJMYXRleCIgOiAiXFxiZWdpbntkaXNwbGF5bWF0aH1cbiBRID0gUV8xICsgXFxsYW1iZGFbUV8yICsgUV8zXVxuXFxlbmR7ZGlzcGxheW1hdGh9IiwKICAgIkxhdGV4SW1nQmFzZTY0IiA6ICIiCn0K"/>
    </extobj>
    <extobj name="334E55B0-647D-440b-865C-3EC943EB4CBC-19">
      <extobjdata type="334E55B0-647D-440b-865C-3EC943EB4CBC" data="ewogICAiSW1nU2V0dGluZ0pzb24iIDogIiIsCiAgICJMYXRleCIgOiAiXFxiZWdpbntkaXNwbGF5bWF0aH1cblFfMSBcblxcZW5ke2Rpc3BsYXltYXRofSIsCiAgICJMYXRleEltZ0Jhc2U2NCIgOiAiIgp9Cg=="/>
    </extobj>
    <extobj name="334E55B0-647D-440b-865C-3EC943EB4CBC-20">
      <extobjdata type="334E55B0-647D-440b-865C-3EC943EB4CBC" data="ewogICAiSW1nU2V0dGluZ0pzb24iIDogIiIsCiAgICJMYXRleCIgOiAiXFxiZWdpbntkaXNwbGF5bWF0aH1cblFfMlxuXFxlbmR7ZGlzcGxheW1hdGh9IiwKICAgIkxhdGV4SW1nQmFzZTY0IiA6ICIiCn0K"/>
    </extobj>
    <extobj name="334E55B0-647D-440b-865C-3EC943EB4CBC-21">
      <extobjdata type="334E55B0-647D-440b-865C-3EC943EB4CBC" data="ewogICAiSW1nU2V0dGluZ0pzb24iIDogIiIsCiAgICJMYXRleCIgOiAiXFxiZWdpbntkaXNwbGF5bWF0aH1cblFfM1xuXFxlbmR7ZGlzcGxheW1hdGh9IiwKICAgIkxhdGV4SW1nQmFzZTY0IiA6ICIiCn0K"/>
    </extobj>
    <extobj name="334E55B0-647D-440b-865C-3EC943EB4CBC-22">
      <extobjdata type="334E55B0-647D-440b-865C-3EC943EB4CBC" data="ewogICAiSW1nU2V0dGluZ0pzb24iIDogIiIsCiAgICJMYXRleCIgOiAiXFxiZWdpbntkaXNwbGF5bWF0aH1cblxcbGFtYmRhXG5cXGVuZHtkaXNwbGF5bWF0aH0iLAogICAiTGF0ZXhJbWdCYXNlNjQiIDogIiIKfQo="/>
    </extobj>
    <extobj name="334E55B0-647D-440b-865C-3EC943EB4CBC-29">
      <extobjdata type="334E55B0-647D-440b-865C-3EC943EB4CBC" data="ewogICAiSW1nU2V0dGluZ0pzb24iIDogIiIsCiAgICJMYXRleCIgOiAiXFxiZWdpbntkaXNwbGF5bWF0aH1cblFfMSA9IG1pbiAoIFxcc3VtX3tpLGp9XntufSBkX3tpan0geF97aWp9ICleMlxuXFxlbmR7ZGlzcGxheW1hdGh9IiwKICAgIkxhdGV4SW1nQmFzZTY0IiA6ICIiCn0K"/>
    </extobj>
    <extobj name="334E55B0-647D-440b-865C-3EC943EB4CBC-38">
      <extobjdata type="334E55B0-647D-440b-865C-3EC943EB4CBC" data="ewogICAiSW1nU2V0dGluZ0pzb24iIDogIiIsCiAgICJMYXRleCIgOiAiXFxiZWdpbntkaXNwbGF5bWF0aH1cblFfMiA9IG1pblxcc3VtX3tpPTF9XntufSAoIFxcc3VtX3tqPTF9XntufSB4X3tpan0gLTEgKV4yXG5cXGVuZHtkaXNwbGF5bWF0aH0iLAogICAiTGF0ZXhJbWdCYXNlNjQiIDogIiIKfQo="/>
    </extobj>
    <extobj name="334E55B0-647D-440b-865C-3EC943EB4CBC-39">
      <extobjdata type="334E55B0-647D-440b-865C-3EC943EB4CBC" data="ewogICAiSW1nU2V0dGluZ0pzb24iIDogIiIsCiAgICJMYXRleCIgOiAiXFxiZWdpbntkaXNwbGF5bWF0aH1cbnhfe2lqfT1cXGJlZ2lue2Nhc2VzfVxuICAgIDEsICYgXFx0ZXh0e2lmIHBhcnRpY2xlIGZpdHMgdG8gdGhlIHNwb3R9LlxcXFxcbiAgICAwLCAmIFxcdGV4dHtvdGhlcndpc2V9LlxuICBcXGVuZHtjYXNlc31cblxcZW5ke2Rpc3BsYXltYXRofSIsCiAgICJMYXRleEltZ0Jhc2U2NCIgOiAiIgp9Cg=="/>
    </extobj>
    <extobj name="334E55B0-647D-440b-865C-3EC943EB4CBC-40">
      <extobjdata type="334E55B0-647D-440b-865C-3EC943EB4CBC" data="ewogICAiSW1nU2V0dGluZ0pzb24iIDogIiIsCiAgICJMYXRleCIgOiAiXFxiZWdpbntkaXNwbGF5bWF0aH1cblxcc3VtX2pebiB4X3tpan0gPSAxLCAgXFxmb3JhbGwgaVxuXFxlbmR7ZGlzcGxheW1hdGh9IiwKICAgIkxhdGV4SW1nQmFzZTY0IiA6ICIiCn0K"/>
    </extobj>
    <extobj name="334E55B0-647D-440b-865C-3EC943EB4CBC-47">
      <extobjdata type="334E55B0-647D-440b-865C-3EC943EB4CBC" data="ewogICAiSW1nU2V0dGluZ0pzb24iIDogIiIsCiAgICJMYXRleCIgOiAiXFxiZWdpbntkaXNwbGF5bWF0aH1cblFfMl57Jyd9ID0gbWluXFxzdW1fe2o9MX1ee259ICggXFxzdW1fe2k9MX1ee259IHhfe2lqfSAtMSApXjJcblxcZW5ke2Rpc3BsYXltYXRofSIsCiAgICJMYXRleEltZ0Jhc2U2NCIgOiAiIgp9Cg=="/>
    </extobj>
    <extobj name="334E55B0-647D-440b-865C-3EC943EB4CBC-48">
      <extobjdata type="334E55B0-647D-440b-865C-3EC943EB4CBC" data="ewogICAiSW1nU2V0dGluZ0pzb24iIDogIiIsCiAgICJMYXRleCIgOiAiXFxiZWdpbntkaXNwbGF5bWF0aH1cbnhfe2lqfT1cXGJlZ2lue2Nhc2VzfVxuICAgIDEsICYgXFx0ZXh0e2lmIHBhcnRpY2xlIGZpdHMgdG8gdGhlIHNwb3R9LlxcXFxcbiAgICAwLCAmIFxcdGV4dHtvdGhlcndpc2V9LlxuICBcXGVuZHtjYXNlc31cblxcZW5ke2Rpc3BsYXltYXRofSIsCiAgICJMYXRleEltZ0Jhc2U2NCIgOiAiIgp9Cg=="/>
    </extobj>
    <extobj name="334E55B0-647D-440b-865C-3EC943EB4CBC-49">
      <extobjdata type="334E55B0-647D-440b-865C-3EC943EB4CBC" data="ewogICAiSW1nU2V0dGluZ0pzb24iIDogIiIsCiAgICJMYXRleCIgOiAiXFxiZWdpbntkaXNwbGF5bWF0aH1cblxcc3VtX2pebiB4X3tpan0gPSAxLCAgXFxmb3JhbGwgaVxuXFxlbmR7ZGlzcGxheW1hdGh9IiwKICAgIkxhdGV4SW1nQmFzZTY0IiA6ICIiCn0K"/>
    </extobj>
    <extobj name="334E55B0-647D-440b-865C-3EC943EB4CBC-50">
      <extobjdata type="334E55B0-647D-440b-865C-3EC943EB4CBC" data="ewogICAiSW1nU2V0dGluZ0pzb24iIDogIiIsCiAgICJMYXRleCIgOiAiXFxiZWdpbntkaXNwbGF5bWF0aH1cblFfMyA9IG1pblxcc3VtX3tqPTF9XntufSAoIFxcc3VtX3tpPTF9XntufSB4X3tpan0gLTEgKV4yXG5cXGVuZHtkaXNwbGF5bWF0aH0iLAogICAiTGF0ZXhJbWdCYXNlNjQiIDogIiIKfQo="/>
    </extobj>
    <extobj name="334E55B0-647D-440b-865C-3EC943EB4CBC-51">
      <extobjdata type="334E55B0-647D-440b-865C-3EC943EB4CBC" data="ewogICAiSW1nU2V0dGluZ0pzb24iIDogIiIsCiAgICJMYXRleCIgOiAiXFxiZWdpbntkaXNwbGF5bWF0aH1cbnhfe2lqfT1cXGJlZ2lue2Nhc2VzfVxuICAgIDEsICYgXFx0ZXh0e2lmIHNwb3QgZml0cyB0byB0aGUgcGFydGljbGV9LlxcXFxcbiAgICAwLCAmIFxcdGV4dHtvdGhlcndpc2V9LlxuICBcXGVuZHtjYXNlc31cblxcZW5ke2Rpc3BsYXltYXRofSIsCiAgICJMYXRleEltZ0Jhc2U2NCIgOiAiIgp9Cg=="/>
    </extobj>
    <extobj name="334E55B0-647D-440b-865C-3EC943EB4CBC-52">
      <extobjdata type="334E55B0-647D-440b-865C-3EC943EB4CBC" data="ewogICAiSW1nU2V0dGluZ0pzb24iIDogIiIsCiAgICJMYXRleCIgOiAiXFxiZWdpbntkaXNwbGF5bWF0aH1cblxcc3VtX2lebiB4X3tpan0gPSAxLCAgXFxmb3JhbGwgalxuXFxlbmR7ZGlzcGxheW1hdGh9IiwKICAgIkxhdGV4SW1nQmFzZTY0IiA6ICIiCn0K"/>
    </extobj>
    <extobj name="334E55B0-647D-440b-865C-3EC943EB4CBC-58">
      <extobjdata type="334E55B0-647D-440b-865C-3EC943EB4CBC" data="ewogICAiSW1nU2V0dGluZ0pzb24iIDogIiIsCiAgICJMYXRleCIgOiAiXFxiZWdpbntkaXNwbGF5bWF0aH1cblFfMSA9IFxuXFxlbmR7ZGlzcGxheW1hdGh9IiwKICAgIkxhdGV4SW1nQmFzZTY0IiA6ICIiCn0K"/>
    </extobj>
    <extobj name="334E55B0-647D-440b-865C-3EC943EB4CBC-61">
      <extobjdata type="334E55B0-647D-440b-865C-3EC943EB4CBC" data="ewogICAiSW1nU2V0dGluZ0pzb24iIDogIiIsCiAgICJMYXRleCIgOiAiXFxiZWdpbntkaXNwbGF5bWF0aH1cblFfMlxuXFxlbmR7ZGlzcGxheW1hdGh9IiwKICAgIkxhdGV4SW1nQmFzZTY0IiA6ICIiCn0K"/>
    </extobj>
    <extobj name="334E55B0-647D-440b-865C-3EC943EB4CBC-62">
      <extobjdata type="334E55B0-647D-440b-865C-3EC943EB4CBC" data="ewogICAiSW1nU2V0dGluZ0pzb24iIDogIiIsCiAgICJMYXRleCIgOiAiXFxiZWdpbntkaXNwbGF5bWF0aH1cblFfM1xuXFxlbmR7ZGlzcGxheW1hdGh9IiwKICAgIkxhdGV4SW1nQmFzZTY0IiA6ICIiCn0K"/>
    </extobj>
    <extobj name="334E55B0-647D-440b-865C-3EC943EB4CBC-63">
      <extobjdata type="334E55B0-647D-440b-865C-3EC943EB4CBC" data="ewogICAiSW1nU2V0dGluZ0pzb24iIDogIiIsCiAgICJMYXRleCIgOiAiXFxiZWdpbntkaXNwbGF5bWF0aH1cbkUgPSB4XntUfVF4XG5cXGVuZHtkaXNwbGF5bWF0aH0iLAogICAiTGF0ZXhJbWdCYXNlNjQiIDogIiIKfQo="/>
    </extobj>
    <extobj name="334E55B0-647D-440b-865C-3EC943EB4CBC-64">
      <extobjdata type="334E55B0-647D-440b-865C-3EC943EB4CBC" data="ewogICAiSW1nU2V0dGluZ0pzb24iIDogIiIsCiAgICJMYXRleCIgOiAiXFxiZWdpbntkaXNwbGF5bWF0aH1cbnggPSBcXGJlZ2lue2JtYXRyaXh9IFxuICAgICAgIHhfezExfSBcXFxcIHhfezEyfSBcXFxcIHhfezEzfSBcXFxcIHhfezIxfSBcXFxcIHhfezIyfSBcXFxcIHhfezIzfSBcXFxcIHhfezMxfSBcXFxcIHhfezMyfSBcXFxcIFx0XHR4X3szM31cbiAgICAgIFxcZW5ke2JtYXRyaXh9XG49IFxcYmVnaW57Ym1hdHJpeH0gXG4gICAgICAgMSBcXFxcIDAgXFxcXCAwIFxcXFwgMCBcXFxcIDEgXFxcXCAwIFxcXFwgMCBcXFxcIDAgXFxcXCAxXG4gICAgICBcXGVuZHtibWF0cml4fVxuXFxlbmR7ZGlzcGxheW1hdGh9IiwKICAgIkxhdGV4SW1nQmFzZTY0IiA6ICIiCn0K"/>
    </extobj>
    <extobj name="334E55B0-647D-440b-865C-3EC943EB4CBC-77">
      <extobjdata type="334E55B0-647D-440b-865C-3EC943EB4CBC" data="ewogICAiSW1nU2V0dGluZ0pzb24iIDogIiIsCiAgICJMYXRleCIgOiAiXFxiZWdpbntkaXNwbGF5bWF0aH1cbkUgPSBcXHN1bV97aWp9Xm54X3tpan1xX3tpan14X3tpan1cblxcZW5ke2Rpc3BsYXltYXRofSIsCiAgICJMYXRleEltZ0Jhc2U2NCIgOiAiIgp9Cg=="/>
    </extobj>
    <extobj name="334E55B0-647D-440b-865C-3EC943EB4CBC-78">
      <extobjdata type="334E55B0-647D-440b-865C-3EC943EB4CBC" data="ewogICAiSW1nU2V0dGluZ0pzb24iIDogIiIsCiAgICJMYXRleCIgOiAiXFxiZWdpbntkaXNwbGF5bWF0aH1cblEgPSBcXHRleHR7U3lzdGVtIE1hdHJpeH1cblxcZW5ke2Rpc3BsYXltYXRofSIsCiAgICJMYXRleEltZ0Jhc2U2NCIgOiAiIgp9Cg=="/>
    </extobj>
    <extobj name="334E55B0-647D-440b-865C-3EC943EB4CBC-79">
      <extobjdata type="334E55B0-647D-440b-865C-3EC943EB4CBC" data="ewogICAiSW1nU2V0dGluZ0pzb24iIDogIiIsCiAgICJMYXRleCIgOiAiXFxiZWdpbntkaXNwbGF5bWF0aH1cbnggPSBcXHRleHR7U29sdXRpb24gdmVjdG9yfSBcblxcZW5ke2Rpc3BsYXltYXRofSIsCiAgICJMYXRleEltZ0Jhc2U2NCIgOiAiIgp9Cg=="/>
    </extobj>
    <extobj name="334E55B0-647D-440b-865C-3EC943EB4CBC-83">
      <extobjdata type="334E55B0-647D-440b-865C-3EC943EB4CBC" data="ewogICAiSW1nU2V0dGluZ0pzb24iIDogIiIsCiAgICJMYXRleCIgOiAiXFxiZWdpbntkaXNwbGF5bWF0aH1cblFfezIobmV3KX0gPSBtaW5cXHN1bV97aT0xIH1ee259ICggXFxzdW1fe2ogXFxpbntOKGkpfX1ee259IHhfe2lqfSAtMSApXjJcblxcZW5ke2Rpc3BsYXltYXRofSIsCiAgICJMYXRleEltZ0Jhc2U2NCIgOiAiIgp9Cg=="/>
    </extobj>
    <extobj name="334E55B0-647D-440b-865C-3EC943EB4CBC-84">
      <extobjdata type="334E55B0-647D-440b-865C-3EC943EB4CBC" data="ewogICAiSW1nU2V0dGluZ0pzb24iIDogIiIsCiAgICJMYXRleCIgOiAiXFxiZWdpbntkaXNwbGF5bWF0aH1cblFfezMobmV3KX0gPSBtaW5cXHN1bV97aj0xIH1ee259ICggXFxzdW1fe2kgXFxpbntOKGopfX1ee259IHhfe2lqfSAtMSApXjJcblxcZW5ke2Rpc3BsYXltYXRofSIsCiAgICJMYXRleEltZ0Jhc2U2NCIgOiAiIgp9Cg=="/>
    </extobj>
    <extobj name="334E55B0-647D-440b-865C-3EC943EB4CBC-92">
      <extobjdata type="334E55B0-647D-440b-865C-3EC943EB4CBC" data="ewogICAiSW1nU2V0dGluZ0pzb24iIDogIiIsCiAgICJMYXRleCIgOiAiXFxiZWdpbntkaXNwbGF5bWF0aH1cblFfMShuZXcpID0gbWluICggXFxzdW1fe2k9MX1ee259IFxcc3VtX3tqIFxcaW4ge04oaSl9fV57bn0gZF97aWp9IHhfe2lqfSApXjJcblxcZW5ke2Rpc3BsYXltYXRofSIsCiAgICJMYXRleEltZ0Jhc2U2NCIgOiAiIgp9Cg=="/>
    </extobj>
    <extobj name="334E55B0-647D-440b-865C-3EC943EB4CBC-96">
      <extobjdata type="334E55B0-647D-440b-865C-3EC943EB4CBC" data="ewogICAiSW1nU2V0dGluZ0pzb24iIDogIiIsCiAgICJMYXRleCIgOiAiXFxiZWdpbntkaXNwbGF5bWF0aH1cblFfe25ld30gPVxuXFxlbmR7ZGlzcGxheW1hdGh9IiwKICAgIkxhdGV4SW1nQmFzZTY0IiA6ICIiCn0K"/>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6717</Words>
  <Application>WPS Presentation</Application>
  <PresentationFormat/>
  <Paragraphs>461</Paragraphs>
  <Slides>30</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30</vt:i4>
      </vt:variant>
    </vt:vector>
  </HeadingPairs>
  <TitlesOfParts>
    <vt:vector size="52" baseType="lpstr">
      <vt:lpstr>Arial</vt:lpstr>
      <vt:lpstr>SimSun</vt:lpstr>
      <vt:lpstr>Wingdings</vt:lpstr>
      <vt:lpstr>Arial</vt:lpstr>
      <vt:lpstr>Times New Roman</vt:lpstr>
      <vt:lpstr>Symbol</vt:lpstr>
      <vt:lpstr>Kingsoft Sign</vt:lpstr>
      <vt:lpstr>微软雅黑</vt:lpstr>
      <vt:lpstr>汉仪旗黑</vt:lpstr>
      <vt:lpstr>Arial Unicode MS</vt:lpstr>
      <vt:lpstr>Calibri</vt:lpstr>
      <vt:lpstr>Helvetica Neue</vt:lpstr>
      <vt:lpstr>Cambria Math</vt:lpstr>
      <vt:lpstr>Kingsoft Math</vt:lpstr>
      <vt:lpstr>DejaVu Sans</vt:lpstr>
      <vt:lpstr>苹方-简</vt:lpstr>
      <vt:lpstr>SimSun</vt:lpstr>
      <vt:lpstr>宋体-简</vt:lpstr>
      <vt:lpstr>Wingdings</vt:lpstr>
      <vt:lpstr>Times New Roman</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darrenlamminghui</cp:lastModifiedBy>
  <cp:revision>15</cp:revision>
  <dcterms:created xsi:type="dcterms:W3CDTF">2023-06-02T13:08:21Z</dcterms:created>
  <dcterms:modified xsi:type="dcterms:W3CDTF">2023-06-02T13:08:21Z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1033-3.1.1.5096</vt:lpwstr>
  </property>
</Properties>
</file>